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33"/>
  </p:notesMasterIdLst>
  <p:handoutMasterIdLst>
    <p:handoutMasterId r:id="rId34"/>
  </p:handoutMasterIdLst>
  <p:sldIdLst>
    <p:sldId id="368" r:id="rId6"/>
    <p:sldId id="399" r:id="rId7"/>
    <p:sldId id="376" r:id="rId8"/>
    <p:sldId id="378" r:id="rId9"/>
    <p:sldId id="379" r:id="rId10"/>
    <p:sldId id="383" r:id="rId11"/>
    <p:sldId id="390" r:id="rId12"/>
    <p:sldId id="392" r:id="rId13"/>
    <p:sldId id="391" r:id="rId14"/>
    <p:sldId id="393" r:id="rId15"/>
    <p:sldId id="396" r:id="rId16"/>
    <p:sldId id="388" r:id="rId17"/>
    <p:sldId id="394" r:id="rId18"/>
    <p:sldId id="400" r:id="rId19"/>
    <p:sldId id="401" r:id="rId20"/>
    <p:sldId id="406" r:id="rId21"/>
    <p:sldId id="397" r:id="rId22"/>
    <p:sldId id="407" r:id="rId23"/>
    <p:sldId id="375" r:id="rId24"/>
    <p:sldId id="377" r:id="rId25"/>
    <p:sldId id="402" r:id="rId26"/>
    <p:sldId id="398" r:id="rId27"/>
    <p:sldId id="405" r:id="rId28"/>
    <p:sldId id="403" r:id="rId29"/>
    <p:sldId id="408" r:id="rId30"/>
    <p:sldId id="371" r:id="rId31"/>
    <p:sldId id="263" r:id="rId32"/>
  </p:sldIdLst>
  <p:sldSz cx="14630400" cy="8229600"/>
  <p:notesSz cx="6858000" cy="9144000"/>
  <p:defaultTextStyle>
    <a:defPPr>
      <a:defRPr lang="en-US"/>
    </a:defPPr>
    <a:lvl1pPr marL="0" algn="l" defTabSz="731520" rtl="0" eaLnBrk="1" latinLnBrk="0" hangingPunct="1">
      <a:defRPr sz="2880" kern="1200">
        <a:solidFill>
          <a:schemeClr val="tx1"/>
        </a:solidFill>
        <a:latin typeface="+mn-lt"/>
        <a:ea typeface="+mn-ea"/>
        <a:cs typeface="+mn-cs"/>
      </a:defRPr>
    </a:lvl1pPr>
    <a:lvl2pPr marL="731520" algn="l" defTabSz="731520" rtl="0" eaLnBrk="1" latinLnBrk="0" hangingPunct="1">
      <a:defRPr sz="2880" kern="1200">
        <a:solidFill>
          <a:schemeClr val="tx1"/>
        </a:solidFill>
        <a:latin typeface="+mn-lt"/>
        <a:ea typeface="+mn-ea"/>
        <a:cs typeface="+mn-cs"/>
      </a:defRPr>
    </a:lvl2pPr>
    <a:lvl3pPr marL="1463040" algn="l" defTabSz="731520" rtl="0" eaLnBrk="1" latinLnBrk="0" hangingPunct="1">
      <a:defRPr sz="2880" kern="1200">
        <a:solidFill>
          <a:schemeClr val="tx1"/>
        </a:solidFill>
        <a:latin typeface="+mn-lt"/>
        <a:ea typeface="+mn-ea"/>
        <a:cs typeface="+mn-cs"/>
      </a:defRPr>
    </a:lvl3pPr>
    <a:lvl4pPr marL="2194560" algn="l" defTabSz="731520" rtl="0" eaLnBrk="1" latinLnBrk="0" hangingPunct="1">
      <a:defRPr sz="2880" kern="1200">
        <a:solidFill>
          <a:schemeClr val="tx1"/>
        </a:solidFill>
        <a:latin typeface="+mn-lt"/>
        <a:ea typeface="+mn-ea"/>
        <a:cs typeface="+mn-cs"/>
      </a:defRPr>
    </a:lvl4pPr>
    <a:lvl5pPr marL="2926080" algn="l" defTabSz="731520" rtl="0" eaLnBrk="1" latinLnBrk="0" hangingPunct="1">
      <a:defRPr sz="2880" kern="1200">
        <a:solidFill>
          <a:schemeClr val="tx1"/>
        </a:solidFill>
        <a:latin typeface="+mn-lt"/>
        <a:ea typeface="+mn-ea"/>
        <a:cs typeface="+mn-cs"/>
      </a:defRPr>
    </a:lvl5pPr>
    <a:lvl6pPr marL="3657600" algn="l" defTabSz="731520" rtl="0" eaLnBrk="1" latinLnBrk="0" hangingPunct="1">
      <a:defRPr sz="2880" kern="1200">
        <a:solidFill>
          <a:schemeClr val="tx1"/>
        </a:solidFill>
        <a:latin typeface="+mn-lt"/>
        <a:ea typeface="+mn-ea"/>
        <a:cs typeface="+mn-cs"/>
      </a:defRPr>
    </a:lvl6pPr>
    <a:lvl7pPr marL="4389120" algn="l" defTabSz="731520" rtl="0" eaLnBrk="1" latinLnBrk="0" hangingPunct="1">
      <a:defRPr sz="2880" kern="1200">
        <a:solidFill>
          <a:schemeClr val="tx1"/>
        </a:solidFill>
        <a:latin typeface="+mn-lt"/>
        <a:ea typeface="+mn-ea"/>
        <a:cs typeface="+mn-cs"/>
      </a:defRPr>
    </a:lvl7pPr>
    <a:lvl8pPr marL="5120640" algn="l" defTabSz="731520" rtl="0" eaLnBrk="1" latinLnBrk="0" hangingPunct="1">
      <a:defRPr sz="2880" kern="1200">
        <a:solidFill>
          <a:schemeClr val="tx1"/>
        </a:solidFill>
        <a:latin typeface="+mn-lt"/>
        <a:ea typeface="+mn-ea"/>
        <a:cs typeface="+mn-cs"/>
      </a:defRPr>
    </a:lvl8pPr>
    <a:lvl9pPr marL="5852160" algn="l" defTabSz="731520" rtl="0" eaLnBrk="1" latinLnBrk="0" hangingPunct="1">
      <a:defRPr sz="288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EEED"/>
    <a:srgbClr val="A31527"/>
    <a:srgbClr val="A21727"/>
    <a:srgbClr val="CC0000"/>
    <a:srgbClr val="B01C32"/>
    <a:srgbClr val="CCCDCC"/>
    <a:srgbClr val="872C90"/>
    <a:srgbClr val="C51C30"/>
    <a:srgbClr val="1AA594"/>
    <a:srgbClr val="90B26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A82A397-2717-C540-808F-D3662723B84E}" v="199" dt="2020-05-06T18:26:41.8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77" autoAdjust="0"/>
    <p:restoredTop sz="84763" autoAdjust="0"/>
  </p:normalViewPr>
  <p:slideViewPr>
    <p:cSldViewPr snapToGrid="0" snapToObjects="1" showGuides="1">
      <p:cViewPr varScale="1">
        <p:scale>
          <a:sx n="79" d="100"/>
          <a:sy n="79" d="100"/>
        </p:scale>
        <p:origin x="256" y="272"/>
      </p:cViewPr>
      <p:guideLst>
        <p:guide orient="horz" pos="2592"/>
        <p:guide pos="460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5/10/relationships/revisionInfo" Target="revisionInfo.xml"/><Relationship Id="rId21" Type="http://schemas.openxmlformats.org/officeDocument/2006/relationships/slide" Target="slides/slide16.xml"/><Relationship Id="rId34"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a:t>Probability of Disease</a:t>
            </a:r>
          </a:p>
        </c:rich>
      </c:tx>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Prob of Dz</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cat>
            <c:strRef>
              <c:f>Sheet1!$A$2:$A$4</c:f>
              <c:strCache>
                <c:ptCount val="3"/>
                <c:pt idx="0">
                  <c:v>PE</c:v>
                </c:pt>
                <c:pt idx="1">
                  <c:v>COVID</c:v>
                </c:pt>
                <c:pt idx="2">
                  <c:v>Bact Pna</c:v>
                </c:pt>
              </c:strCache>
            </c:strRef>
          </c:cat>
          <c:val>
            <c:numRef>
              <c:f>Sheet1!$B$2:$B$4</c:f>
              <c:numCache>
                <c:formatCode>General</c:formatCode>
                <c:ptCount val="3"/>
                <c:pt idx="0">
                  <c:v>45</c:v>
                </c:pt>
                <c:pt idx="1">
                  <c:v>25</c:v>
                </c:pt>
                <c:pt idx="2">
                  <c:v>30</c:v>
                </c:pt>
              </c:numCache>
            </c:numRef>
          </c:val>
          <c:extLst>
            <c:ext xmlns:c16="http://schemas.microsoft.com/office/drawing/2014/chart" uri="{C3380CC4-5D6E-409C-BE32-E72D297353CC}">
              <c16:uniqueId val="{00000000-5EB5-6A4A-9730-77F75C9196B6}"/>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1.9993415660817869E-3"/>
          <c:y val="0.87927889976310925"/>
          <c:w val="0.99800065843391828"/>
          <c:h val="9.9321466740245751E-2"/>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a:t>Probability of Disease</a:t>
            </a:r>
          </a:p>
        </c:rich>
      </c:tx>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Prob of Dz</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D55-F547-93C3-1A0AA855724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D55-F547-93C3-1A0AA855724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D55-F547-93C3-1A0AA855724E}"/>
              </c:ext>
            </c:extLst>
          </c:dPt>
          <c:cat>
            <c:strRef>
              <c:f>Sheet1!$A$2:$A$4</c:f>
              <c:strCache>
                <c:ptCount val="3"/>
                <c:pt idx="0">
                  <c:v>PE</c:v>
                </c:pt>
                <c:pt idx="1">
                  <c:v>COVID</c:v>
                </c:pt>
                <c:pt idx="2">
                  <c:v>Bact Pna</c:v>
                </c:pt>
              </c:strCache>
            </c:strRef>
          </c:cat>
          <c:val>
            <c:numRef>
              <c:f>Sheet1!$B$2:$B$4</c:f>
              <c:numCache>
                <c:formatCode>General</c:formatCode>
                <c:ptCount val="3"/>
                <c:pt idx="0">
                  <c:v>90</c:v>
                </c:pt>
                <c:pt idx="1">
                  <c:v>5</c:v>
                </c:pt>
                <c:pt idx="2">
                  <c:v>5</c:v>
                </c:pt>
              </c:numCache>
            </c:numRef>
          </c:val>
          <c:extLst>
            <c:ext xmlns:c16="http://schemas.microsoft.com/office/drawing/2014/chart" uri="{C3380CC4-5D6E-409C-BE32-E72D297353CC}">
              <c16:uniqueId val="{00000006-4D55-F547-93C3-1A0AA855724E}"/>
            </c:ext>
          </c:extLst>
        </c:ser>
        <c:dLbls>
          <c:showLegendKey val="0"/>
          <c:showVal val="0"/>
          <c:showCatName val="0"/>
          <c:showSerName val="0"/>
          <c:showPercent val="0"/>
          <c:showBubbleSize val="0"/>
          <c:showLeaderLines val="1"/>
        </c:dLbls>
        <c:firstSliceAng val="0"/>
      </c:pieChart>
      <c:spPr>
        <a:noFill/>
        <a:ln>
          <a:noFill/>
        </a:ln>
        <a:effectLst/>
      </c:spPr>
    </c:plotArea>
    <c:legend>
      <c:legendPos val="b"/>
      <c:legendEntry>
        <c:idx val="0"/>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Entry>
      <c:legendEntry>
        <c:idx val="1"/>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Entry>
      <c:legendEntry>
        <c:idx val="2"/>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Entry>
      <c:layout>
        <c:manualLayout>
          <c:xMode val="edge"/>
          <c:yMode val="edge"/>
          <c:x val="0"/>
          <c:y val="0.87927889976310925"/>
          <c:w val="1"/>
          <c:h val="9.9321466740245751E-2"/>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a:t>Probability of Disease</a:t>
            </a:r>
          </a:p>
        </c:rich>
      </c:tx>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Prob of Dz</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cat>
            <c:strRef>
              <c:f>Sheet1!$A$2:$A$4</c:f>
              <c:strCache>
                <c:ptCount val="3"/>
                <c:pt idx="0">
                  <c:v>Viral Pna</c:v>
                </c:pt>
                <c:pt idx="1">
                  <c:v>COVID</c:v>
                </c:pt>
                <c:pt idx="2">
                  <c:v>Bact Pna</c:v>
                </c:pt>
              </c:strCache>
            </c:strRef>
          </c:cat>
          <c:val>
            <c:numRef>
              <c:f>Sheet1!$B$2:$B$4</c:f>
              <c:numCache>
                <c:formatCode>General</c:formatCode>
                <c:ptCount val="3"/>
                <c:pt idx="0">
                  <c:v>30</c:v>
                </c:pt>
                <c:pt idx="1">
                  <c:v>40</c:v>
                </c:pt>
                <c:pt idx="2">
                  <c:v>30</c:v>
                </c:pt>
              </c:numCache>
            </c:numRef>
          </c:val>
          <c:extLst>
            <c:ext xmlns:c16="http://schemas.microsoft.com/office/drawing/2014/chart" uri="{C3380CC4-5D6E-409C-BE32-E72D297353CC}">
              <c16:uniqueId val="{00000000-5EB5-6A4A-9730-77F75C9196B6}"/>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1.9993415660817869E-3"/>
          <c:y val="0.87927889976310925"/>
          <c:w val="0.99800065843391828"/>
          <c:h val="9.9321466740245751E-2"/>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a:t>Probability of Disease</a:t>
            </a:r>
          </a:p>
        </c:rich>
      </c:tx>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Prob of Dz</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5A16-5144-B955-DA03F762651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5A16-5144-B955-DA03F762651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5A16-5144-B955-DA03F762651F}"/>
              </c:ext>
            </c:extLst>
          </c:dPt>
          <c:cat>
            <c:strRef>
              <c:f>Sheet1!$A$2:$A$4</c:f>
              <c:strCache>
                <c:ptCount val="3"/>
                <c:pt idx="0">
                  <c:v>Viral Pna</c:v>
                </c:pt>
                <c:pt idx="1">
                  <c:v>COVID</c:v>
                </c:pt>
                <c:pt idx="2">
                  <c:v>Bact Pna</c:v>
                </c:pt>
              </c:strCache>
            </c:strRef>
          </c:cat>
          <c:val>
            <c:numRef>
              <c:f>Sheet1!$B$2:$B$4</c:f>
              <c:numCache>
                <c:formatCode>General</c:formatCode>
                <c:ptCount val="3"/>
                <c:pt idx="0">
                  <c:v>25</c:v>
                </c:pt>
                <c:pt idx="1">
                  <c:v>50</c:v>
                </c:pt>
                <c:pt idx="2">
                  <c:v>25</c:v>
                </c:pt>
              </c:numCache>
            </c:numRef>
          </c:val>
          <c:extLst>
            <c:ext xmlns:c16="http://schemas.microsoft.com/office/drawing/2014/chart" uri="{C3380CC4-5D6E-409C-BE32-E72D297353CC}">
              <c16:uniqueId val="{00000006-5A16-5144-B955-DA03F762651F}"/>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1.9993415660817869E-3"/>
          <c:y val="0.87927889976310925"/>
          <c:w val="0.99800065843391828"/>
          <c:h val="9.9321466740245751E-2"/>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a:t>Probability of Disease</a:t>
            </a:r>
          </a:p>
        </c:rich>
      </c:tx>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Prob of Dz</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cat>
            <c:strRef>
              <c:f>Sheet1!$A$2:$A$4</c:f>
              <c:strCache>
                <c:ptCount val="3"/>
                <c:pt idx="0">
                  <c:v>??</c:v>
                </c:pt>
                <c:pt idx="1">
                  <c:v>??</c:v>
                </c:pt>
                <c:pt idx="2">
                  <c:v>??</c:v>
                </c:pt>
              </c:strCache>
            </c:strRef>
          </c:cat>
          <c:val>
            <c:numRef>
              <c:f>Sheet1!$B$2:$B$4</c:f>
              <c:numCache>
                <c:formatCode>General</c:formatCode>
                <c:ptCount val="3"/>
                <c:pt idx="0">
                  <c:v>30</c:v>
                </c:pt>
                <c:pt idx="1">
                  <c:v>40</c:v>
                </c:pt>
                <c:pt idx="2">
                  <c:v>30</c:v>
                </c:pt>
              </c:numCache>
            </c:numRef>
          </c:val>
          <c:extLst>
            <c:ext xmlns:c16="http://schemas.microsoft.com/office/drawing/2014/chart" uri="{C3380CC4-5D6E-409C-BE32-E72D297353CC}">
              <c16:uniqueId val="{00000000-5EB5-6A4A-9730-77F75C9196B6}"/>
            </c:ext>
          </c:extLst>
        </c:ser>
        <c:dLbls>
          <c:showLegendKey val="0"/>
          <c:showVal val="0"/>
          <c:showCatName val="0"/>
          <c:showSerName val="0"/>
          <c:showPercent val="0"/>
          <c:showBubbleSize val="0"/>
          <c:showLeaderLines val="1"/>
        </c:dLbls>
        <c:firstSliceAng val="0"/>
      </c:pieChart>
      <c:spPr>
        <a:noFill/>
        <a:ln>
          <a:noFill/>
        </a:ln>
        <a:effectLst/>
      </c:spPr>
    </c:plotArea>
    <c:legend>
      <c:legendPos val="b"/>
      <c:layout>
        <c:manualLayout>
          <c:xMode val="edge"/>
          <c:yMode val="edge"/>
          <c:x val="1.9993415660817869E-3"/>
          <c:y val="0.87927889976310925"/>
          <c:w val="0.99800065843391828"/>
          <c:h val="9.9321466740245751E-2"/>
        </c:manualLayout>
      </c:layout>
      <c:overlay val="0"/>
      <c:spPr>
        <a:noFill/>
        <a:ln>
          <a:noFill/>
        </a:ln>
        <a:effectLst/>
      </c:spPr>
      <c:txPr>
        <a:bodyPr rot="0" spcFirstLastPara="1" vertOverflow="ellipsis" vert="horz" wrap="square" anchor="ctr" anchorCtr="1"/>
        <a:lstStyle/>
        <a:p>
          <a:pPr>
            <a:defRPr sz="2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84B8A31-2B9F-A94B-A2CC-00F18DA57334}" type="datetimeFigureOut">
              <a:rPr lang="en-US" smtClean="0"/>
              <a:pPr/>
              <a:t>5/2/20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0F604B-6C0D-8446-A61A-2AA75F371917}" type="slidenum">
              <a:rPr lang="en-US" smtClean="0"/>
              <a:pPr/>
              <a:t>‹#›</a:t>
            </a:fld>
            <a:endParaRPr lang="en-US"/>
          </a:p>
        </p:txBody>
      </p:sp>
    </p:spTree>
    <p:extLst>
      <p:ext uri="{BB962C8B-B14F-4D97-AF65-F5344CB8AC3E}">
        <p14:creationId xmlns:p14="http://schemas.microsoft.com/office/powerpoint/2010/main" val="132094393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tiff>
</file>

<file path=ppt/media/image15.png>
</file>

<file path=ppt/media/image16.tiff>
</file>

<file path=ppt/media/image17.tiff>
</file>

<file path=ppt/media/image18.tiff>
</file>

<file path=ppt/media/image19.jpg>
</file>

<file path=ppt/media/image20.tiff>
</file>

<file path=ppt/media/image21.tiff>
</file>

<file path=ppt/media/image22.jpg>
</file>

<file path=ppt/media/image23.jpeg>
</file>

<file path=ppt/media/image24.jpg>
</file>

<file path=ppt/media/image25.jpeg>
</file>

<file path=ppt/media/image3.jpeg>
</file>

<file path=ppt/media/image4.png>
</file>

<file path=ppt/media/image5.png>
</file>

<file path=ppt/media/image6.jpe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1EC66E-FACF-7F40-AACA-BA49429FF6B3}" type="datetimeFigureOut">
              <a:rPr lang="en-US" smtClean="0"/>
              <a:pPr/>
              <a:t>5/2/20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0BDDD1B-7981-514B-B211-D97C9422D57B}" type="slidenum">
              <a:rPr lang="en-US" smtClean="0"/>
              <a:pPr/>
              <a:t>‹#›</a:t>
            </a:fld>
            <a:endParaRPr lang="en-US"/>
          </a:p>
        </p:txBody>
      </p:sp>
    </p:spTree>
    <p:extLst>
      <p:ext uri="{BB962C8B-B14F-4D97-AF65-F5344CB8AC3E}">
        <p14:creationId xmlns:p14="http://schemas.microsoft.com/office/powerpoint/2010/main" val="1375952119"/>
      </p:ext>
    </p:extLst>
  </p:cSld>
  <p:clrMap bg1="lt1" tx1="dk1" bg2="lt2" tx2="dk2" accent1="accent1" accent2="accent2" accent3="accent3" accent4="accent4" accent5="accent5" accent6="accent6" hlink="hlink" folHlink="folHlink"/>
  <p:notesStyle>
    <a:lvl1pPr marL="0" algn="l" defTabSz="731520" rtl="0" eaLnBrk="1" latinLnBrk="0" hangingPunct="1">
      <a:defRPr sz="1920" kern="1200">
        <a:solidFill>
          <a:schemeClr val="tx1"/>
        </a:solidFill>
        <a:latin typeface="+mn-lt"/>
        <a:ea typeface="+mn-ea"/>
        <a:cs typeface="+mn-cs"/>
      </a:defRPr>
    </a:lvl1pPr>
    <a:lvl2pPr marL="731520" algn="l" defTabSz="731520" rtl="0" eaLnBrk="1" latinLnBrk="0" hangingPunct="1">
      <a:defRPr sz="1920" kern="1200">
        <a:solidFill>
          <a:schemeClr val="tx1"/>
        </a:solidFill>
        <a:latin typeface="+mn-lt"/>
        <a:ea typeface="+mn-ea"/>
        <a:cs typeface="+mn-cs"/>
      </a:defRPr>
    </a:lvl2pPr>
    <a:lvl3pPr marL="1463040" algn="l" defTabSz="731520" rtl="0" eaLnBrk="1" latinLnBrk="0" hangingPunct="1">
      <a:defRPr sz="1920" kern="1200">
        <a:solidFill>
          <a:schemeClr val="tx1"/>
        </a:solidFill>
        <a:latin typeface="+mn-lt"/>
        <a:ea typeface="+mn-ea"/>
        <a:cs typeface="+mn-cs"/>
      </a:defRPr>
    </a:lvl3pPr>
    <a:lvl4pPr marL="2194560" algn="l" defTabSz="731520" rtl="0" eaLnBrk="1" latinLnBrk="0" hangingPunct="1">
      <a:defRPr sz="1920" kern="1200">
        <a:solidFill>
          <a:schemeClr val="tx1"/>
        </a:solidFill>
        <a:latin typeface="+mn-lt"/>
        <a:ea typeface="+mn-ea"/>
        <a:cs typeface="+mn-cs"/>
      </a:defRPr>
    </a:lvl4pPr>
    <a:lvl5pPr marL="2926080" algn="l" defTabSz="731520" rtl="0" eaLnBrk="1" latinLnBrk="0" hangingPunct="1">
      <a:defRPr sz="1920" kern="1200">
        <a:solidFill>
          <a:schemeClr val="tx1"/>
        </a:solidFill>
        <a:latin typeface="+mn-lt"/>
        <a:ea typeface="+mn-ea"/>
        <a:cs typeface="+mn-cs"/>
      </a:defRPr>
    </a:lvl5pPr>
    <a:lvl6pPr marL="3657600" algn="l" defTabSz="731520" rtl="0" eaLnBrk="1" latinLnBrk="0" hangingPunct="1">
      <a:defRPr sz="1920" kern="1200">
        <a:solidFill>
          <a:schemeClr val="tx1"/>
        </a:solidFill>
        <a:latin typeface="+mn-lt"/>
        <a:ea typeface="+mn-ea"/>
        <a:cs typeface="+mn-cs"/>
      </a:defRPr>
    </a:lvl6pPr>
    <a:lvl7pPr marL="4389120" algn="l" defTabSz="731520" rtl="0" eaLnBrk="1" latinLnBrk="0" hangingPunct="1">
      <a:defRPr sz="1920" kern="1200">
        <a:solidFill>
          <a:schemeClr val="tx1"/>
        </a:solidFill>
        <a:latin typeface="+mn-lt"/>
        <a:ea typeface="+mn-ea"/>
        <a:cs typeface="+mn-cs"/>
      </a:defRPr>
    </a:lvl7pPr>
    <a:lvl8pPr marL="5120640" algn="l" defTabSz="731520" rtl="0" eaLnBrk="1" latinLnBrk="0" hangingPunct="1">
      <a:defRPr sz="1920" kern="1200">
        <a:solidFill>
          <a:schemeClr val="tx1"/>
        </a:solidFill>
        <a:latin typeface="+mn-lt"/>
        <a:ea typeface="+mn-ea"/>
        <a:cs typeface="+mn-cs"/>
      </a:defRPr>
    </a:lvl8pPr>
    <a:lvl9pPr marL="5852160" algn="l" defTabSz="731520" rtl="0" eaLnBrk="1" latinLnBrk="0" hangingPunct="1">
      <a:defRPr sz="192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pubs.rsna.org/doi/10.1148/ryct.2020200152#r8"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pubs.rsna.org/doi/10.1148/ryct.2020200152#r11"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lukeoakdenrayner.wordpress.com/2020/03/23/ct-scanning-is-just-awful-for-diagnosing-covid-19/"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calculator.testingwisely.com/playground/5/90/90/positiv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on the CLINICAL USE of imaging – I’m not qualified to actually talk about the nuances of interpretation themselves… only how you should use the imaging. </a:t>
            </a:r>
          </a:p>
          <a:p>
            <a:endParaRPr lang="en-US" dirty="0"/>
          </a:p>
          <a:p>
            <a:r>
              <a:rPr lang="en-US" dirty="0"/>
              <a:t>Even if they give you the report, it comes down to how to interpret it and integrate with decision making. =&gt;  A little deeper dive in </a:t>
            </a:r>
            <a:r>
              <a:rPr lang="en-US" dirty="0" err="1"/>
              <a:t>towhen</a:t>
            </a:r>
            <a:r>
              <a:rPr lang="en-US" dirty="0"/>
              <a:t> imaging can help in the diagnosis. </a:t>
            </a:r>
          </a:p>
          <a:p>
            <a:endParaRPr lang="en-US" dirty="0"/>
          </a:p>
          <a:p>
            <a:r>
              <a:rPr lang="en-US" dirty="0"/>
              <a:t>Goal of practice:  to synthesize knowledge around what the findings actually mean, especially for CT and US. CXR – just need to know this. </a:t>
            </a:r>
          </a:p>
        </p:txBody>
      </p:sp>
      <p:sp>
        <p:nvSpPr>
          <p:cNvPr id="4" name="Slide Number Placeholder 3"/>
          <p:cNvSpPr>
            <a:spLocks noGrp="1"/>
          </p:cNvSpPr>
          <p:nvPr>
            <p:ph type="sldNum" sz="quarter" idx="5"/>
          </p:nvPr>
        </p:nvSpPr>
        <p:spPr/>
        <p:txBody>
          <a:bodyPr/>
          <a:lstStyle/>
          <a:p>
            <a:fld id="{60BDDD1B-7981-514B-B211-D97C9422D57B}" type="slidenum">
              <a:rPr lang="en-US" smtClean="0"/>
              <a:pPr/>
              <a:t>1</a:t>
            </a:fld>
            <a:endParaRPr lang="en-US"/>
          </a:p>
        </p:txBody>
      </p:sp>
    </p:spTree>
    <p:extLst>
      <p:ext uri="{BB962C8B-B14F-4D97-AF65-F5344CB8AC3E}">
        <p14:creationId xmlns:p14="http://schemas.microsoft.com/office/powerpoint/2010/main" val="18654794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kern="1200" dirty="0">
                <a:solidFill>
                  <a:schemeClr val="tx1"/>
                </a:solidFill>
                <a:effectLst/>
                <a:latin typeface="+mn-lt"/>
                <a:ea typeface="+mn-ea"/>
                <a:cs typeface="+mn-cs"/>
              </a:rPr>
              <a:t>Key: </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Myalgia, fever, malaise, 1 week. </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Imaging should be hypothesis testing</a:t>
            </a:r>
          </a:p>
          <a:p>
            <a:r>
              <a:rPr lang="en-US" sz="1920" kern="1200" dirty="0">
                <a:solidFill>
                  <a:schemeClr val="tx1"/>
                </a:solidFill>
                <a:effectLst/>
                <a:latin typeface="+mn-lt"/>
                <a:ea typeface="+mn-ea"/>
                <a:cs typeface="+mn-cs"/>
              </a:rPr>
              <a:t>It’s usefulness depends on your differential diagnosis, and differential likelihood of the finding among the different considerations. </a:t>
            </a:r>
          </a:p>
          <a:p>
            <a:endParaRPr lang="en-US" sz="1920" kern="1200" dirty="0">
              <a:solidFill>
                <a:schemeClr val="tx1"/>
              </a:solidFill>
              <a:effectLst/>
              <a:latin typeface="+mn-lt"/>
              <a:ea typeface="+mn-ea"/>
              <a:cs typeface="+mn-cs"/>
            </a:endParaRPr>
          </a:p>
          <a:p>
            <a:pPr marL="0" marR="0" lvl="0" indent="0" algn="l" defTabSz="731520" rtl="0" eaLnBrk="1" fontAlgn="auto" latinLnBrk="0" hangingPunct="1">
              <a:lnSpc>
                <a:spcPct val="100000"/>
              </a:lnSpc>
              <a:spcBef>
                <a:spcPts val="0"/>
              </a:spcBef>
              <a:spcAft>
                <a:spcPts val="0"/>
              </a:spcAft>
              <a:buClrTx/>
              <a:buSzTx/>
              <a:buFontTx/>
              <a:buNone/>
              <a:tabLst/>
              <a:defRPr/>
            </a:pPr>
            <a:r>
              <a:rPr lang="en-US" sz="1920" kern="1200" dirty="0">
                <a:solidFill>
                  <a:schemeClr val="tx1"/>
                </a:solidFill>
                <a:effectLst/>
                <a:latin typeface="+mn-lt"/>
                <a:ea typeface="+mn-ea"/>
                <a:cs typeface="+mn-cs"/>
              </a:rPr>
              <a:t>Differential presence - e.g. if the imaging finding is inconsistent, useful. If the findings are differentially present among </a:t>
            </a:r>
            <a:r>
              <a:rPr lang="en-US" sz="1920" kern="1200" dirty="0" err="1">
                <a:solidFill>
                  <a:schemeClr val="tx1"/>
                </a:solidFill>
                <a:effectLst/>
                <a:latin typeface="+mn-lt"/>
                <a:ea typeface="+mn-ea"/>
                <a:cs typeface="+mn-cs"/>
              </a:rPr>
              <a:t>ddx</a:t>
            </a:r>
            <a:r>
              <a:rPr lang="en-US" sz="1920" kern="1200" dirty="0">
                <a:solidFill>
                  <a:schemeClr val="tx1"/>
                </a:solidFill>
                <a:effectLst/>
                <a:latin typeface="+mn-lt"/>
                <a:ea typeface="+mn-ea"/>
                <a:cs typeface="+mn-cs"/>
              </a:rPr>
              <a:t> </a:t>
            </a:r>
          </a:p>
          <a:p>
            <a:pPr marL="0" marR="0" lvl="0" indent="0" algn="l" defTabSz="731520" rtl="0" eaLnBrk="1" fontAlgn="auto" latinLnBrk="0" hangingPunct="1">
              <a:lnSpc>
                <a:spcPct val="100000"/>
              </a:lnSpc>
              <a:spcBef>
                <a:spcPts val="0"/>
              </a:spcBef>
              <a:spcAft>
                <a:spcPts val="0"/>
              </a:spcAft>
              <a:buClrTx/>
              <a:buSzTx/>
              <a:buFontTx/>
              <a:buNone/>
              <a:tabLst/>
              <a:defRPr/>
            </a:pP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Imaging is unlikely to help you at all for COVID vs other respiratory illness, but can be especially helpful for excluding PE, CHF, etc.</a:t>
            </a:r>
          </a:p>
          <a:p>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10</a:t>
            </a:fld>
            <a:endParaRPr lang="en-US"/>
          </a:p>
        </p:txBody>
      </p:sp>
    </p:spTree>
    <p:extLst>
      <p:ext uri="{BB962C8B-B14F-4D97-AF65-F5344CB8AC3E}">
        <p14:creationId xmlns:p14="http://schemas.microsoft.com/office/powerpoint/2010/main" val="8519644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kern="1200" dirty="0">
                <a:solidFill>
                  <a:schemeClr val="tx1"/>
                </a:solidFill>
                <a:effectLst/>
                <a:latin typeface="+mn-lt"/>
                <a:ea typeface="+mn-ea"/>
                <a:cs typeface="+mn-cs"/>
              </a:rPr>
              <a:t>So, focus really needs to be on the findings specific to COVID compared to OTHER ITEMS ON THE </a:t>
            </a:r>
            <a:r>
              <a:rPr lang="en-US" sz="1920" kern="1200" dirty="0" err="1">
                <a:solidFill>
                  <a:schemeClr val="tx1"/>
                </a:solidFill>
                <a:effectLst/>
                <a:latin typeface="+mn-lt"/>
                <a:ea typeface="+mn-ea"/>
                <a:cs typeface="+mn-cs"/>
              </a:rPr>
              <a:t>DDx</a:t>
            </a:r>
            <a:r>
              <a:rPr lang="en-US" sz="1920" kern="1200" dirty="0">
                <a:solidFill>
                  <a:schemeClr val="tx1"/>
                </a:solidFill>
                <a:effectLst/>
                <a:latin typeface="+mn-lt"/>
                <a:ea typeface="+mn-ea"/>
                <a:cs typeface="+mn-cs"/>
              </a:rPr>
              <a:t>.  SO GIVE THE HISTORY WHEN ORDERING – the test is not useful without it.  They can help interpret the relative frequency of the findings. </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As I demonstrated earlier, CT (and thus, by extension, CXR which certainly has worse characteristics) is NOT sufficient to provide useful information outside of the context of a hypothesis. </a:t>
            </a:r>
          </a:p>
        </p:txBody>
      </p:sp>
      <p:sp>
        <p:nvSpPr>
          <p:cNvPr id="4" name="Slide Number Placeholder 3"/>
          <p:cNvSpPr>
            <a:spLocks noGrp="1"/>
          </p:cNvSpPr>
          <p:nvPr>
            <p:ph type="sldNum" sz="quarter" idx="5"/>
          </p:nvPr>
        </p:nvSpPr>
        <p:spPr/>
        <p:txBody>
          <a:bodyPr/>
          <a:lstStyle/>
          <a:p>
            <a:fld id="{60BDDD1B-7981-514B-B211-D97C9422D57B}" type="slidenum">
              <a:rPr lang="en-US" smtClean="0"/>
              <a:pPr/>
              <a:t>11</a:t>
            </a:fld>
            <a:endParaRPr lang="en-US"/>
          </a:p>
        </p:txBody>
      </p:sp>
    </p:spTree>
    <p:extLst>
      <p:ext uri="{BB962C8B-B14F-4D97-AF65-F5344CB8AC3E}">
        <p14:creationId xmlns:p14="http://schemas.microsoft.com/office/powerpoint/2010/main" val="38671520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12</a:t>
            </a:fld>
            <a:endParaRPr lang="en-US"/>
          </a:p>
        </p:txBody>
      </p:sp>
    </p:spTree>
    <p:extLst>
      <p:ext uri="{BB962C8B-B14F-4D97-AF65-F5344CB8AC3E}">
        <p14:creationId xmlns:p14="http://schemas.microsoft.com/office/powerpoint/2010/main" val="17082367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Opacity v </a:t>
            </a:r>
            <a:r>
              <a:rPr lang="en-US" dirty="0" err="1"/>
              <a:t>lucency</a:t>
            </a:r>
            <a:r>
              <a:rPr lang="en-US" dirty="0"/>
              <a:t> (Task 1: identify whiteness that shouldn’t be there)</a:t>
            </a:r>
          </a:p>
          <a:p>
            <a:endParaRPr lang="en-US" dirty="0"/>
          </a:p>
          <a:p>
            <a:r>
              <a:rPr lang="en-US" sz="1920" b="0" i="0" kern="1200" dirty="0">
                <a:solidFill>
                  <a:schemeClr val="tx1"/>
                </a:solidFill>
                <a:effectLst/>
                <a:latin typeface="+mn-lt"/>
                <a:ea typeface="+mn-ea"/>
                <a:cs typeface="+mn-cs"/>
              </a:rPr>
              <a:t>Consolidation is more of a measure of the texture and hardening of the lungs.</a:t>
            </a:r>
          </a:p>
          <a:p>
            <a:r>
              <a:rPr lang="en-US" sz="1920" b="0" i="0" kern="1200" dirty="0">
                <a:solidFill>
                  <a:schemeClr val="tx1"/>
                </a:solidFill>
                <a:effectLst/>
                <a:latin typeface="+mn-lt"/>
                <a:ea typeface="+mn-ea"/>
                <a:cs typeface="+mn-cs"/>
              </a:rPr>
              <a:t>Infiltrate = something in the airspaces (somewhat imprecise terms)</a:t>
            </a:r>
            <a:endParaRPr lang="en-US" dirty="0"/>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13</a:t>
            </a:fld>
            <a:endParaRPr lang="en-US"/>
          </a:p>
        </p:txBody>
      </p:sp>
    </p:spTree>
    <p:extLst>
      <p:ext uri="{BB962C8B-B14F-4D97-AF65-F5344CB8AC3E}">
        <p14:creationId xmlns:p14="http://schemas.microsoft.com/office/powerpoint/2010/main" val="40676284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731520" rtl="0" eaLnBrk="1" fontAlgn="auto" latinLnBrk="0" hangingPunct="1">
              <a:lnSpc>
                <a:spcPct val="100000"/>
              </a:lnSpc>
              <a:spcBef>
                <a:spcPts val="0"/>
              </a:spcBef>
              <a:spcAft>
                <a:spcPts val="0"/>
              </a:spcAft>
              <a:buClrTx/>
              <a:buSzTx/>
              <a:buFontTx/>
              <a:buNone/>
              <a:tabLst/>
              <a:defRPr/>
            </a:pPr>
            <a:r>
              <a:rPr lang="en-US" dirty="0"/>
              <a:t>Note that patchy opacity and multifocal opacity do NOT mean the same thing. </a:t>
            </a:r>
          </a:p>
          <a:p>
            <a:endParaRPr lang="en-US" dirty="0"/>
          </a:p>
          <a:p>
            <a:r>
              <a:rPr lang="en-US" sz="1920" kern="1200" dirty="0">
                <a:solidFill>
                  <a:schemeClr val="tx1"/>
                </a:solidFill>
                <a:effectLst/>
                <a:latin typeface="+mn-lt"/>
                <a:ea typeface="+mn-ea"/>
                <a:cs typeface="+mn-cs"/>
              </a:rPr>
              <a:t>Example: yes/no</a:t>
            </a: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14</a:t>
            </a:fld>
            <a:endParaRPr lang="en-US"/>
          </a:p>
        </p:txBody>
      </p:sp>
    </p:spTree>
    <p:extLst>
      <p:ext uri="{BB962C8B-B14F-4D97-AF65-F5344CB8AC3E}">
        <p14:creationId xmlns:p14="http://schemas.microsoft.com/office/powerpoint/2010/main" val="4168870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731520" rtl="0" eaLnBrk="1" fontAlgn="auto" latinLnBrk="0" hangingPunct="1">
              <a:lnSpc>
                <a:spcPct val="100000"/>
              </a:lnSpc>
              <a:spcBef>
                <a:spcPts val="0"/>
              </a:spcBef>
              <a:spcAft>
                <a:spcPts val="0"/>
              </a:spcAft>
              <a:buClrTx/>
              <a:buSzTx/>
              <a:buFontTx/>
              <a:buNone/>
              <a:tabLst/>
              <a:defRPr/>
            </a:pPr>
            <a:r>
              <a:rPr lang="en-US" sz="1920" kern="1200" dirty="0" err="1">
                <a:solidFill>
                  <a:schemeClr val="tx1"/>
                </a:solidFill>
                <a:effectLst/>
                <a:latin typeface="+mn-lt"/>
                <a:ea typeface="+mn-ea"/>
                <a:cs typeface="+mn-cs"/>
              </a:rPr>
              <a:t>DDx</a:t>
            </a:r>
            <a:r>
              <a:rPr lang="en-US" sz="1920" kern="1200" dirty="0">
                <a:solidFill>
                  <a:schemeClr val="tx1"/>
                </a:solidFill>
                <a:effectLst/>
                <a:latin typeface="+mn-lt"/>
                <a:ea typeface="+mn-ea"/>
                <a:cs typeface="+mn-cs"/>
              </a:rPr>
              <a:t> = COVID vs other URI (no dyspneic)</a:t>
            </a:r>
          </a:p>
          <a:p>
            <a:endParaRPr lang="en-US" sz="1920" b="0" i="0" kern="1200" dirty="0">
              <a:solidFill>
                <a:schemeClr val="tx1"/>
              </a:solidFill>
              <a:effectLst/>
              <a:latin typeface="+mn-lt"/>
              <a:ea typeface="+mn-ea"/>
              <a:cs typeface="+mn-cs"/>
            </a:endParaRPr>
          </a:p>
          <a:p>
            <a:endParaRPr lang="en-US" sz="1920" b="0" i="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endParaRPr lang="en-US" dirty="0"/>
          </a:p>
          <a:p>
            <a:r>
              <a:rPr lang="en-US" sz="1920" kern="1200" dirty="0">
                <a:solidFill>
                  <a:schemeClr val="tx1"/>
                </a:solidFill>
                <a:effectLst/>
                <a:latin typeface="+mn-lt"/>
                <a:ea typeface="+mn-ea"/>
                <a:cs typeface="+mn-cs"/>
              </a:rPr>
              <a:t>Atelectasis vs Air-space opacity</a:t>
            </a:r>
          </a:p>
          <a:p>
            <a:r>
              <a:rPr lang="en-US" sz="1920" kern="1200" dirty="0">
                <a:solidFill>
                  <a:schemeClr val="tx1"/>
                </a:solidFill>
                <a:effectLst/>
                <a:latin typeface="+mn-lt"/>
                <a:ea typeface="+mn-ea"/>
                <a:cs typeface="+mn-cs"/>
              </a:rPr>
              <a:t>Volume loss = normal volume</a:t>
            </a:r>
          </a:p>
          <a:p>
            <a:r>
              <a:rPr lang="en-US" sz="1920" kern="1200" dirty="0">
                <a:solidFill>
                  <a:schemeClr val="tx1"/>
                </a:solidFill>
                <a:effectLst/>
                <a:latin typeface="+mn-lt"/>
                <a:ea typeface="+mn-ea"/>
                <a:cs typeface="+mn-cs"/>
              </a:rPr>
              <a:t>Ipsilateral shift = no shift</a:t>
            </a:r>
          </a:p>
          <a:p>
            <a:r>
              <a:rPr lang="en-US" sz="1920" kern="1200" dirty="0">
                <a:solidFill>
                  <a:schemeClr val="tx1"/>
                </a:solidFill>
                <a:effectLst/>
                <a:latin typeface="+mn-lt"/>
                <a:ea typeface="+mn-ea"/>
                <a:cs typeface="+mn-cs"/>
              </a:rPr>
              <a:t>Linear or Wedge shaped = lobar / segmental / multifocal</a:t>
            </a:r>
          </a:p>
          <a:p>
            <a:r>
              <a:rPr lang="en-US" sz="1920" kern="1200" dirty="0">
                <a:solidFill>
                  <a:schemeClr val="tx1"/>
                </a:solidFill>
                <a:effectLst/>
                <a:latin typeface="+mn-lt"/>
                <a:ea typeface="+mn-ea"/>
                <a:cs typeface="+mn-cs"/>
              </a:rPr>
              <a:t>Apex is at hilum = no centered at hilum</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Subtypes of atelectasis: </a:t>
            </a:r>
          </a:p>
          <a:p>
            <a:r>
              <a:rPr lang="en-US" sz="1920" kern="1200" dirty="0">
                <a:solidFill>
                  <a:schemeClr val="tx1"/>
                </a:solidFill>
                <a:effectLst/>
                <a:latin typeface="+mn-lt"/>
                <a:ea typeface="+mn-ea"/>
                <a:cs typeface="+mn-cs"/>
              </a:rPr>
              <a:t>Resorptive = because of obstruction or mucus plug</a:t>
            </a:r>
          </a:p>
          <a:p>
            <a:r>
              <a:rPr lang="en-US" sz="1920" kern="1200" dirty="0">
                <a:solidFill>
                  <a:schemeClr val="tx1"/>
                </a:solidFill>
                <a:effectLst/>
                <a:latin typeface="+mn-lt"/>
                <a:ea typeface="+mn-ea"/>
                <a:cs typeface="+mn-cs"/>
              </a:rPr>
              <a:t>Passive = PTX or Effusion </a:t>
            </a:r>
          </a:p>
          <a:p>
            <a:r>
              <a:rPr lang="en-US" sz="1920" kern="1200" dirty="0">
                <a:solidFill>
                  <a:schemeClr val="tx1"/>
                </a:solidFill>
                <a:effectLst/>
                <a:latin typeface="+mn-lt"/>
                <a:ea typeface="+mn-ea"/>
                <a:cs typeface="+mn-cs"/>
              </a:rPr>
              <a:t>Compressive = nearby mass lesion</a:t>
            </a:r>
          </a:p>
          <a:p>
            <a:r>
              <a:rPr lang="en-US" sz="1920" kern="1200" dirty="0">
                <a:solidFill>
                  <a:schemeClr val="tx1"/>
                </a:solidFill>
                <a:effectLst/>
                <a:latin typeface="+mn-lt"/>
                <a:ea typeface="+mn-ea"/>
                <a:cs typeface="+mn-cs"/>
              </a:rPr>
              <a:t>Scarring</a:t>
            </a:r>
          </a:p>
          <a:p>
            <a:r>
              <a:rPr lang="en-US" sz="1920" kern="1200" dirty="0">
                <a:solidFill>
                  <a:schemeClr val="tx1"/>
                </a:solidFill>
                <a:effectLst/>
                <a:latin typeface="+mn-lt"/>
                <a:ea typeface="+mn-ea"/>
                <a:cs typeface="+mn-cs"/>
              </a:rPr>
              <a:t>Adhesive</a:t>
            </a:r>
          </a:p>
          <a:p>
            <a:r>
              <a:rPr lang="en-US" sz="1920" kern="1200" dirty="0">
                <a:solidFill>
                  <a:schemeClr val="tx1"/>
                </a:solidFill>
                <a:effectLst/>
                <a:latin typeface="+mn-lt"/>
                <a:ea typeface="+mn-ea"/>
                <a:cs typeface="+mn-cs"/>
              </a:rPr>
              <a:t>Gravity-dependent atelectasis: Example Above</a:t>
            </a: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Case courtesy of Assoc Prof Frank Gaillard, </a:t>
            </a:r>
            <a:r>
              <a:rPr lang="en-US" sz="1920" kern="1200" dirty="0" err="1">
                <a:solidFill>
                  <a:schemeClr val="tx1"/>
                </a:solidFill>
                <a:effectLst/>
                <a:latin typeface="+mn-lt"/>
                <a:ea typeface="+mn-ea"/>
                <a:cs typeface="+mn-cs"/>
              </a:rPr>
              <a:t>Radiopaedia.org</a:t>
            </a:r>
            <a:r>
              <a:rPr lang="en-US" sz="1920" kern="1200" dirty="0">
                <a:solidFill>
                  <a:schemeClr val="tx1"/>
                </a:solidFill>
                <a:effectLst/>
                <a:latin typeface="+mn-lt"/>
                <a:ea typeface="+mn-ea"/>
                <a:cs typeface="+mn-cs"/>
              </a:rPr>
              <a:t>, </a:t>
            </a:r>
            <a:r>
              <a:rPr lang="en-US" sz="1920" kern="1200" dirty="0" err="1">
                <a:solidFill>
                  <a:schemeClr val="tx1"/>
                </a:solidFill>
                <a:effectLst/>
                <a:latin typeface="+mn-lt"/>
                <a:ea typeface="+mn-ea"/>
                <a:cs typeface="+mn-cs"/>
              </a:rPr>
              <a:t>rID</a:t>
            </a:r>
            <a:r>
              <a:rPr lang="en-US" sz="1920" kern="1200" dirty="0">
                <a:solidFill>
                  <a:schemeClr val="tx1"/>
                </a:solidFill>
                <a:effectLst/>
                <a:latin typeface="+mn-lt"/>
                <a:ea typeface="+mn-ea"/>
                <a:cs typeface="+mn-cs"/>
              </a:rPr>
              <a:t>: 7312</a:t>
            </a:r>
          </a:p>
          <a:p>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15</a:t>
            </a:fld>
            <a:endParaRPr lang="en-US"/>
          </a:p>
        </p:txBody>
      </p:sp>
    </p:spTree>
    <p:extLst>
      <p:ext uri="{BB962C8B-B14F-4D97-AF65-F5344CB8AC3E}">
        <p14:creationId xmlns:p14="http://schemas.microsoft.com/office/powerpoint/2010/main" val="27404887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b="0" i="0" kern="1200" dirty="0">
                <a:solidFill>
                  <a:schemeClr val="tx1"/>
                </a:solidFill>
                <a:effectLst/>
                <a:latin typeface="+mn-lt"/>
                <a:ea typeface="+mn-ea"/>
                <a:cs typeface="+mn-cs"/>
              </a:rPr>
              <a:t> very commonly seen in the posterior lung bases on CT, particularly in elderly individuals.</a:t>
            </a:r>
          </a:p>
          <a:p>
            <a:endParaRPr lang="en-US" dirty="0"/>
          </a:p>
          <a:p>
            <a:r>
              <a:rPr lang="en-US" sz="1920" kern="1200" dirty="0">
                <a:solidFill>
                  <a:schemeClr val="tx1"/>
                </a:solidFill>
                <a:effectLst/>
                <a:latin typeface="+mn-lt"/>
                <a:ea typeface="+mn-ea"/>
                <a:cs typeface="+mn-cs"/>
              </a:rPr>
              <a:t>Atelectasis vs Air-space opacity</a:t>
            </a:r>
          </a:p>
          <a:p>
            <a:r>
              <a:rPr lang="en-US" sz="1920" kern="1200" dirty="0">
                <a:solidFill>
                  <a:schemeClr val="tx1"/>
                </a:solidFill>
                <a:effectLst/>
                <a:latin typeface="+mn-lt"/>
                <a:ea typeface="+mn-ea"/>
                <a:cs typeface="+mn-cs"/>
              </a:rPr>
              <a:t>Volume loss = normal volume</a:t>
            </a:r>
          </a:p>
          <a:p>
            <a:r>
              <a:rPr lang="en-US" sz="1920" kern="1200" dirty="0">
                <a:solidFill>
                  <a:schemeClr val="tx1"/>
                </a:solidFill>
                <a:effectLst/>
                <a:latin typeface="+mn-lt"/>
                <a:ea typeface="+mn-ea"/>
                <a:cs typeface="+mn-cs"/>
              </a:rPr>
              <a:t>Ipsilateral shift = no shift</a:t>
            </a:r>
          </a:p>
          <a:p>
            <a:r>
              <a:rPr lang="en-US" sz="1920" kern="1200" dirty="0">
                <a:solidFill>
                  <a:schemeClr val="tx1"/>
                </a:solidFill>
                <a:effectLst/>
                <a:latin typeface="+mn-lt"/>
                <a:ea typeface="+mn-ea"/>
                <a:cs typeface="+mn-cs"/>
              </a:rPr>
              <a:t>Linear or Wedge shaped = lobar / segmental / multifocal</a:t>
            </a:r>
          </a:p>
          <a:p>
            <a:r>
              <a:rPr lang="en-US" sz="1920" kern="1200" dirty="0">
                <a:solidFill>
                  <a:schemeClr val="tx1"/>
                </a:solidFill>
                <a:effectLst/>
                <a:latin typeface="+mn-lt"/>
                <a:ea typeface="+mn-ea"/>
                <a:cs typeface="+mn-cs"/>
              </a:rPr>
              <a:t>Apex is at hilum = no centered at hilum</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Subtypes of atelectasis: </a:t>
            </a:r>
          </a:p>
          <a:p>
            <a:r>
              <a:rPr lang="en-US" sz="1920" kern="1200" dirty="0">
                <a:solidFill>
                  <a:schemeClr val="tx1"/>
                </a:solidFill>
                <a:effectLst/>
                <a:latin typeface="+mn-lt"/>
                <a:ea typeface="+mn-ea"/>
                <a:cs typeface="+mn-cs"/>
              </a:rPr>
              <a:t>Resorptive = because of obstruction or mucus plug</a:t>
            </a:r>
          </a:p>
          <a:p>
            <a:r>
              <a:rPr lang="en-US" sz="1920" kern="1200" dirty="0">
                <a:solidFill>
                  <a:schemeClr val="tx1"/>
                </a:solidFill>
                <a:effectLst/>
                <a:latin typeface="+mn-lt"/>
                <a:ea typeface="+mn-ea"/>
                <a:cs typeface="+mn-cs"/>
              </a:rPr>
              <a:t>Passive = PTX or Effusion </a:t>
            </a:r>
          </a:p>
          <a:p>
            <a:r>
              <a:rPr lang="en-US" sz="1920" kern="1200" dirty="0">
                <a:solidFill>
                  <a:schemeClr val="tx1"/>
                </a:solidFill>
                <a:effectLst/>
                <a:latin typeface="+mn-lt"/>
                <a:ea typeface="+mn-ea"/>
                <a:cs typeface="+mn-cs"/>
              </a:rPr>
              <a:t>Compressive = nearby mass lesion</a:t>
            </a:r>
          </a:p>
          <a:p>
            <a:r>
              <a:rPr lang="en-US" sz="1920" kern="1200" dirty="0">
                <a:solidFill>
                  <a:schemeClr val="tx1"/>
                </a:solidFill>
                <a:effectLst/>
                <a:latin typeface="+mn-lt"/>
                <a:ea typeface="+mn-ea"/>
                <a:cs typeface="+mn-cs"/>
              </a:rPr>
              <a:t>Scarring</a:t>
            </a:r>
          </a:p>
          <a:p>
            <a:r>
              <a:rPr lang="en-US" sz="1920" kern="1200" dirty="0">
                <a:solidFill>
                  <a:schemeClr val="tx1"/>
                </a:solidFill>
                <a:effectLst/>
                <a:latin typeface="+mn-lt"/>
                <a:ea typeface="+mn-ea"/>
                <a:cs typeface="+mn-cs"/>
              </a:rPr>
              <a:t>Adhesive</a:t>
            </a:r>
          </a:p>
          <a:p>
            <a:r>
              <a:rPr lang="en-US" sz="1920" kern="1200" dirty="0">
                <a:solidFill>
                  <a:schemeClr val="tx1"/>
                </a:solidFill>
                <a:effectLst/>
                <a:latin typeface="+mn-lt"/>
                <a:ea typeface="+mn-ea"/>
                <a:cs typeface="+mn-cs"/>
              </a:rPr>
              <a:t>Gravity-dependent atelectasis: Example Above</a:t>
            </a: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16</a:t>
            </a:fld>
            <a:endParaRPr lang="en-US"/>
          </a:p>
        </p:txBody>
      </p:sp>
    </p:spTree>
    <p:extLst>
      <p:ext uri="{BB962C8B-B14F-4D97-AF65-F5344CB8AC3E}">
        <p14:creationId xmlns:p14="http://schemas.microsoft.com/office/powerpoint/2010/main" val="1960377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kern="1200" dirty="0">
                <a:solidFill>
                  <a:schemeClr val="tx1"/>
                </a:solidFill>
                <a:effectLst/>
                <a:latin typeface="+mn-lt"/>
                <a:ea typeface="+mn-ea"/>
                <a:cs typeface="+mn-cs"/>
              </a:rPr>
              <a:t>COVID?</a:t>
            </a:r>
          </a:p>
        </p:txBody>
      </p:sp>
      <p:sp>
        <p:nvSpPr>
          <p:cNvPr id="4" name="Slide Number Placeholder 3"/>
          <p:cNvSpPr>
            <a:spLocks noGrp="1"/>
          </p:cNvSpPr>
          <p:nvPr>
            <p:ph type="sldNum" sz="quarter" idx="5"/>
          </p:nvPr>
        </p:nvSpPr>
        <p:spPr/>
        <p:txBody>
          <a:bodyPr/>
          <a:lstStyle/>
          <a:p>
            <a:fld id="{60BDDD1B-7981-514B-B211-D97C9422D57B}" type="slidenum">
              <a:rPr lang="en-US" smtClean="0"/>
              <a:pPr/>
              <a:t>17</a:t>
            </a:fld>
            <a:endParaRPr lang="en-US"/>
          </a:p>
        </p:txBody>
      </p:sp>
    </p:spTree>
    <p:extLst>
      <p:ext uri="{BB962C8B-B14F-4D97-AF65-F5344CB8AC3E}">
        <p14:creationId xmlns:p14="http://schemas.microsoft.com/office/powerpoint/2010/main" val="23088229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kern="1200" dirty="0">
                <a:solidFill>
                  <a:schemeClr val="tx1"/>
                </a:solidFill>
                <a:effectLst/>
                <a:latin typeface="+mn-lt"/>
                <a:ea typeface="+mn-ea"/>
                <a:cs typeface="+mn-cs"/>
              </a:rPr>
              <a:t>COVID?</a:t>
            </a:r>
          </a:p>
        </p:txBody>
      </p:sp>
      <p:sp>
        <p:nvSpPr>
          <p:cNvPr id="4" name="Slide Number Placeholder 3"/>
          <p:cNvSpPr>
            <a:spLocks noGrp="1"/>
          </p:cNvSpPr>
          <p:nvPr>
            <p:ph type="sldNum" sz="quarter" idx="5"/>
          </p:nvPr>
        </p:nvSpPr>
        <p:spPr/>
        <p:txBody>
          <a:bodyPr/>
          <a:lstStyle/>
          <a:p>
            <a:fld id="{60BDDD1B-7981-514B-B211-D97C9422D57B}" type="slidenum">
              <a:rPr lang="en-US" smtClean="0"/>
              <a:pPr/>
              <a:t>18</a:t>
            </a:fld>
            <a:endParaRPr lang="en-US"/>
          </a:p>
        </p:txBody>
      </p:sp>
    </p:spTree>
    <p:extLst>
      <p:ext uri="{BB962C8B-B14F-4D97-AF65-F5344CB8AC3E}">
        <p14:creationId xmlns:p14="http://schemas.microsoft.com/office/powerpoint/2010/main" val="26198432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19</a:t>
            </a:fld>
            <a:endParaRPr lang="en-US"/>
          </a:p>
        </p:txBody>
      </p:sp>
    </p:spTree>
    <p:extLst>
      <p:ext uri="{BB962C8B-B14F-4D97-AF65-F5344CB8AC3E}">
        <p14:creationId xmlns:p14="http://schemas.microsoft.com/office/powerpoint/2010/main" val="20893205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know at least 1 reason why Brian hates </a:t>
            </a:r>
            <a:r>
              <a:rPr lang="en-US" dirty="0" err="1"/>
              <a:t>iCentra</a:t>
            </a:r>
            <a:r>
              <a:rPr lang="en-US" dirty="0"/>
              <a:t>.</a:t>
            </a:r>
          </a:p>
        </p:txBody>
      </p:sp>
      <p:sp>
        <p:nvSpPr>
          <p:cNvPr id="4" name="Slide Number Placeholder 3"/>
          <p:cNvSpPr>
            <a:spLocks noGrp="1"/>
          </p:cNvSpPr>
          <p:nvPr>
            <p:ph type="sldNum" sz="quarter" idx="5"/>
          </p:nvPr>
        </p:nvSpPr>
        <p:spPr/>
        <p:txBody>
          <a:bodyPr/>
          <a:lstStyle/>
          <a:p>
            <a:fld id="{60BDDD1B-7981-514B-B211-D97C9422D57B}" type="slidenum">
              <a:rPr lang="en-US" smtClean="0"/>
              <a:pPr/>
              <a:t>2</a:t>
            </a:fld>
            <a:endParaRPr lang="en-US"/>
          </a:p>
        </p:txBody>
      </p:sp>
    </p:spTree>
    <p:extLst>
      <p:ext uri="{BB962C8B-B14F-4D97-AF65-F5344CB8AC3E}">
        <p14:creationId xmlns:p14="http://schemas.microsoft.com/office/powerpoint/2010/main" val="31728311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731520" rtl="0" eaLnBrk="1" fontAlgn="auto" latinLnBrk="0" hangingPunct="1">
              <a:lnSpc>
                <a:spcPct val="100000"/>
              </a:lnSpc>
              <a:spcBef>
                <a:spcPts val="0"/>
              </a:spcBef>
              <a:spcAft>
                <a:spcPts val="0"/>
              </a:spcAft>
              <a:buClrTx/>
              <a:buSzTx/>
              <a:buFontTx/>
              <a:buNone/>
              <a:tabLst/>
              <a:defRPr/>
            </a:pPr>
            <a:r>
              <a:rPr lang="en-US" sz="1920" b="0" i="0" kern="1200" dirty="0">
                <a:solidFill>
                  <a:schemeClr val="tx1"/>
                </a:solidFill>
                <a:effectLst/>
                <a:latin typeface="+mn-lt"/>
                <a:ea typeface="+mn-ea"/>
                <a:cs typeface="+mn-cs"/>
              </a:rPr>
              <a:t>What are GGOs? How is it different than consolidation?</a:t>
            </a:r>
          </a:p>
          <a:p>
            <a:endParaRPr lang="en-US" sz="1920" b="0" i="0" kern="1200" dirty="0">
              <a:solidFill>
                <a:schemeClr val="tx1"/>
              </a:solidFill>
              <a:effectLst/>
              <a:latin typeface="+mn-lt"/>
              <a:ea typeface="+mn-ea"/>
              <a:cs typeface="+mn-cs"/>
            </a:endParaRPr>
          </a:p>
          <a:p>
            <a:r>
              <a:rPr lang="en-US" sz="1920" b="0" i="0" kern="1200" dirty="0">
                <a:solidFill>
                  <a:schemeClr val="tx1"/>
                </a:solidFill>
                <a:effectLst/>
                <a:latin typeface="+mn-lt"/>
                <a:ea typeface="+mn-ea"/>
                <a:cs typeface="+mn-cs"/>
              </a:rPr>
              <a:t>Radio-pathological correlate: What is it, How do you identify it</a:t>
            </a:r>
          </a:p>
          <a:p>
            <a:r>
              <a:rPr lang="en-US" sz="1920" b="0" i="0" kern="1200" dirty="0">
                <a:solidFill>
                  <a:schemeClr val="tx1"/>
                </a:solidFill>
                <a:effectLst/>
                <a:latin typeface="+mn-lt"/>
                <a:ea typeface="+mn-ea"/>
                <a:cs typeface="+mn-cs"/>
              </a:rPr>
              <a:t>GGO = still can see the architecture under, partially filled airspace</a:t>
            </a:r>
          </a:p>
          <a:p>
            <a:r>
              <a:rPr lang="en-US" sz="1920" b="0" i="0" kern="1200" dirty="0">
                <a:solidFill>
                  <a:schemeClr val="tx1"/>
                </a:solidFill>
                <a:effectLst/>
                <a:latin typeface="+mn-lt"/>
                <a:ea typeface="+mn-ea"/>
                <a:cs typeface="+mn-cs"/>
              </a:rPr>
              <a:t>Consolidation = cannot see architecture under</a:t>
            </a:r>
          </a:p>
          <a:p>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20</a:t>
            </a:fld>
            <a:endParaRPr lang="en-US"/>
          </a:p>
        </p:txBody>
      </p:sp>
    </p:spTree>
    <p:extLst>
      <p:ext uri="{BB962C8B-B14F-4D97-AF65-F5344CB8AC3E}">
        <p14:creationId xmlns:p14="http://schemas.microsoft.com/office/powerpoint/2010/main" val="8214693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b="0" i="0" kern="1200" dirty="0">
                <a:solidFill>
                  <a:schemeClr val="tx1"/>
                </a:solidFill>
                <a:effectLst/>
                <a:latin typeface="+mn-lt"/>
                <a:ea typeface="+mn-ea"/>
                <a:cs typeface="+mn-cs"/>
              </a:rPr>
              <a:t>3 categories: found in COVID, found in COVID and alternatives, not found in COVID</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Peripheral, bilateral GGO’s with or without consolidation or intralobular lines (=crazy-paving)</a:t>
            </a:r>
          </a:p>
          <a:p>
            <a:r>
              <a:rPr lang="en-US" sz="1920" kern="1200" dirty="0">
                <a:solidFill>
                  <a:schemeClr val="tx1"/>
                </a:solidFill>
                <a:effectLst/>
                <a:latin typeface="+mn-lt"/>
                <a:ea typeface="+mn-ea"/>
                <a:cs typeface="+mn-cs"/>
              </a:rPr>
              <a:t>(hilar would be less typical -&gt; more suggestive of E-</a:t>
            </a:r>
            <a:r>
              <a:rPr lang="en-US" sz="1920" kern="1200" dirty="0" err="1">
                <a:solidFill>
                  <a:schemeClr val="tx1"/>
                </a:solidFill>
                <a:effectLst/>
                <a:latin typeface="+mn-lt"/>
                <a:ea typeface="+mn-ea"/>
                <a:cs typeface="+mn-cs"/>
              </a:rPr>
              <a:t>vali</a:t>
            </a:r>
            <a:r>
              <a:rPr lang="en-US" sz="1920" kern="1200" dirty="0">
                <a:solidFill>
                  <a:schemeClr val="tx1"/>
                </a:solidFill>
                <a:effectLst/>
                <a:latin typeface="+mn-lt"/>
                <a:ea typeface="+mn-ea"/>
                <a:cs typeface="+mn-cs"/>
              </a:rPr>
              <a:t>)</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Multifocal </a:t>
            </a:r>
            <a:r>
              <a:rPr lang="en-US" sz="1920" kern="1200" dirty="0" err="1">
                <a:solidFill>
                  <a:schemeClr val="tx1"/>
                </a:solidFill>
                <a:effectLst/>
                <a:latin typeface="+mn-lt"/>
                <a:ea typeface="+mn-ea"/>
                <a:cs typeface="+mn-cs"/>
              </a:rPr>
              <a:t>Ggos</a:t>
            </a:r>
            <a:r>
              <a:rPr lang="en-US" sz="1920" kern="1200" dirty="0">
                <a:solidFill>
                  <a:schemeClr val="tx1"/>
                </a:solidFill>
                <a:effectLst/>
                <a:latin typeface="+mn-lt"/>
                <a:ea typeface="+mn-ea"/>
                <a:cs typeface="+mn-cs"/>
              </a:rPr>
              <a:t>. Reverse halo sign = organizing pneumonia in later disease.</a:t>
            </a:r>
          </a:p>
          <a:p>
            <a:endParaRPr lang="en-US" sz="1920" kern="1200" dirty="0">
              <a:solidFill>
                <a:schemeClr val="tx1"/>
              </a:solidFill>
              <a:effectLst/>
              <a:latin typeface="+mn-lt"/>
              <a:ea typeface="+mn-ea"/>
              <a:cs typeface="+mn-cs"/>
            </a:endParaRPr>
          </a:p>
          <a:p>
            <a:endParaRPr lang="en-US" sz="1920" b="0" i="0" kern="1200" dirty="0">
              <a:solidFill>
                <a:schemeClr val="tx1"/>
              </a:solidFill>
              <a:effectLst/>
              <a:latin typeface="+mn-lt"/>
              <a:ea typeface="+mn-ea"/>
              <a:cs typeface="+mn-cs"/>
            </a:endParaRPr>
          </a:p>
          <a:p>
            <a:r>
              <a:rPr lang="en-US" sz="1920" b="0" i="0" kern="1200" dirty="0">
                <a:solidFill>
                  <a:schemeClr val="tx1"/>
                </a:solidFill>
                <a:effectLst/>
                <a:latin typeface="+mn-lt"/>
                <a:ea typeface="+mn-ea"/>
                <a:cs typeface="+mn-cs"/>
              </a:rPr>
              <a:t>However, a significant portion of cases have opacities without a clear or specific distribution (</a:t>
            </a:r>
            <a:r>
              <a:rPr lang="en-US" sz="1920" b="1" i="0" u="none" strike="noStrike" kern="1200" dirty="0">
                <a:solidFill>
                  <a:schemeClr val="tx1"/>
                </a:solidFill>
                <a:effectLst/>
                <a:latin typeface="+mn-lt"/>
                <a:ea typeface="+mn-ea"/>
                <a:cs typeface="+mn-cs"/>
                <a:hlinkClick r:id="rId3"/>
              </a:rPr>
              <a:t>8</a:t>
            </a:r>
            <a:r>
              <a:rPr lang="en-US" sz="1920" b="0" i="0" kern="1200" dirty="0">
                <a:solidFill>
                  <a:schemeClr val="tx1"/>
                </a:solidFill>
                <a:effectLst/>
                <a:latin typeface="+mn-lt"/>
                <a:ea typeface="+mn-ea"/>
                <a:cs typeface="+mn-cs"/>
              </a:rPr>
              <a:t>). A predominant perihilar pattern was not reported =&gt; E-</a:t>
            </a:r>
            <a:r>
              <a:rPr lang="en-US" sz="1920" b="0" i="0" kern="1200" dirty="0" err="1">
                <a:solidFill>
                  <a:schemeClr val="tx1"/>
                </a:solidFill>
                <a:effectLst/>
                <a:latin typeface="+mn-lt"/>
                <a:ea typeface="+mn-ea"/>
                <a:cs typeface="+mn-cs"/>
              </a:rPr>
              <a:t>vali</a:t>
            </a:r>
            <a:endParaRPr lang="en-US" sz="1920" b="0" i="0" kern="1200" dirty="0">
              <a:solidFill>
                <a:schemeClr val="tx1"/>
              </a:solidFill>
              <a:effectLst/>
              <a:latin typeface="+mn-lt"/>
              <a:ea typeface="+mn-ea"/>
              <a:cs typeface="+mn-cs"/>
            </a:endParaRPr>
          </a:p>
          <a:p>
            <a:r>
              <a:rPr lang="en-US" sz="1920" b="0" i="0" kern="1200" dirty="0">
                <a:solidFill>
                  <a:schemeClr val="tx1"/>
                </a:solidFill>
                <a:effectLst/>
                <a:latin typeface="+mn-lt"/>
                <a:ea typeface="+mn-ea"/>
                <a:cs typeface="+mn-cs"/>
              </a:rPr>
              <a:t> </a:t>
            </a:r>
          </a:p>
          <a:p>
            <a:r>
              <a:rPr lang="en-US" sz="1920" b="0" i="0" kern="1200" dirty="0">
                <a:solidFill>
                  <a:schemeClr val="tx1"/>
                </a:solidFill>
                <a:effectLst/>
                <a:latin typeface="+mn-lt"/>
                <a:ea typeface="+mn-ea"/>
                <a:cs typeface="+mn-cs"/>
              </a:rPr>
              <a:t>CT pattern resembling organizing pneumonia, notably peripheral ground-glass opacities (GGO) and nodular or mass-like GGO that are often bilateral and </a:t>
            </a:r>
            <a:r>
              <a:rPr lang="en-US" sz="1920" b="0" i="0" kern="1200" dirty="0" err="1">
                <a:solidFill>
                  <a:schemeClr val="tx1"/>
                </a:solidFill>
                <a:effectLst/>
                <a:latin typeface="+mn-lt"/>
                <a:ea typeface="+mn-ea"/>
                <a:cs typeface="+mn-cs"/>
              </a:rPr>
              <a:t>multilobar</a:t>
            </a:r>
            <a:r>
              <a:rPr lang="en-US" sz="1920" b="0" i="0" kern="1200" dirty="0">
                <a:solidFill>
                  <a:schemeClr val="tx1"/>
                </a:solidFill>
                <a:effectLst/>
                <a:latin typeface="+mn-lt"/>
                <a:ea typeface="+mn-ea"/>
                <a:cs typeface="+mn-cs"/>
              </a:rPr>
              <a:t> (</a:t>
            </a:r>
            <a:r>
              <a:rPr lang="en-US" sz="1920" b="1" i="0" u="none" strike="noStrike" kern="1200" dirty="0">
                <a:solidFill>
                  <a:schemeClr val="tx1"/>
                </a:solidFill>
                <a:effectLst/>
                <a:latin typeface="+mn-lt"/>
                <a:ea typeface="+mn-ea"/>
                <a:cs typeface="+mn-cs"/>
                <a:hlinkClick r:id="rId4"/>
              </a:rPr>
              <a:t>11</a:t>
            </a:r>
            <a:r>
              <a:rPr lang="en-US" sz="1920" b="0" i="0" kern="1200" dirty="0">
                <a:solidFill>
                  <a:schemeClr val="tx1"/>
                </a:solidFill>
                <a:effectLst/>
                <a:latin typeface="+mn-lt"/>
                <a:ea typeface="+mn-ea"/>
                <a:cs typeface="+mn-cs"/>
              </a:rPr>
              <a:t>). However, additional imaging findings have also been reported including linear, curvilinear or </a:t>
            </a:r>
            <a:r>
              <a:rPr lang="en-US" sz="1920" b="0" i="0" kern="1200" dirty="0" err="1">
                <a:solidFill>
                  <a:schemeClr val="tx1"/>
                </a:solidFill>
                <a:effectLst/>
                <a:latin typeface="+mn-lt"/>
                <a:ea typeface="+mn-ea"/>
                <a:cs typeface="+mn-cs"/>
              </a:rPr>
              <a:t>perilobular</a:t>
            </a:r>
            <a:r>
              <a:rPr lang="en-US" sz="1920" b="0" i="0" kern="1200" dirty="0">
                <a:solidFill>
                  <a:schemeClr val="tx1"/>
                </a:solidFill>
                <a:effectLst/>
                <a:latin typeface="+mn-lt"/>
                <a:ea typeface="+mn-ea"/>
                <a:cs typeface="+mn-cs"/>
              </a:rPr>
              <a:t> opacities, consolidation, and diffuse GGO, which can mimic several disease processes including other infections, inhalational exposures, and drug toxicities</a:t>
            </a:r>
          </a:p>
          <a:p>
            <a:endParaRPr lang="en-US" sz="1920" b="0" i="0" kern="1200" dirty="0">
              <a:solidFill>
                <a:schemeClr val="tx1"/>
              </a:solidFill>
              <a:effectLst/>
              <a:latin typeface="+mn-lt"/>
              <a:ea typeface="+mn-ea"/>
              <a:cs typeface="+mn-cs"/>
            </a:endParaRPr>
          </a:p>
          <a:p>
            <a:r>
              <a:rPr lang="en-US" sz="1920" b="0" i="0" kern="1200" dirty="0">
                <a:solidFill>
                  <a:schemeClr val="tx1"/>
                </a:solidFill>
                <a:effectLst/>
                <a:latin typeface="+mn-lt"/>
                <a:ea typeface="+mn-ea"/>
                <a:cs typeface="+mn-cs"/>
              </a:rPr>
              <a:t>Bronchial wall thickening, mucoid impactions, and nodules (“tree-in-bud” and centrilobular) seen commonly in infections, are not typically observed (</a:t>
            </a:r>
            <a:r>
              <a:rPr lang="en-US" sz="1920" b="1" i="0" u="none" strike="noStrike" kern="1200" dirty="0">
                <a:solidFill>
                  <a:schemeClr val="tx1"/>
                </a:solidFill>
                <a:effectLst/>
                <a:latin typeface="+mn-lt"/>
                <a:ea typeface="+mn-ea"/>
                <a:cs typeface="+mn-cs"/>
                <a:hlinkClick r:id="rId3"/>
              </a:rPr>
              <a:t>8</a:t>
            </a:r>
            <a:r>
              <a:rPr lang="en-US" sz="1920" b="0" i="0" kern="1200" dirty="0">
                <a:solidFill>
                  <a:schemeClr val="tx1"/>
                </a:solidFill>
                <a:effectLst/>
                <a:latin typeface="+mn-lt"/>
                <a:ea typeface="+mn-ea"/>
                <a:cs typeface="+mn-cs"/>
              </a:rPr>
              <a:t>). Lymphadenopathy and pleural effusion have been rarely reported</a:t>
            </a:r>
          </a:p>
          <a:p>
            <a:endParaRPr lang="en-US" sz="1920" b="0" i="0" kern="1200" dirty="0">
              <a:solidFill>
                <a:schemeClr val="tx1"/>
              </a:solidFill>
              <a:effectLst/>
              <a:latin typeface="+mn-lt"/>
              <a:ea typeface="+mn-ea"/>
              <a:cs typeface="+mn-cs"/>
            </a:endParaRPr>
          </a:p>
          <a:p>
            <a:r>
              <a:rPr lang="en-US" sz="1920" b="0" i="0" kern="1200" dirty="0">
                <a:solidFill>
                  <a:schemeClr val="tx1"/>
                </a:solidFill>
                <a:effectLst/>
                <a:latin typeface="+mn-lt"/>
                <a:ea typeface="+mn-ea"/>
                <a:cs typeface="+mn-cs"/>
              </a:rPr>
              <a:t>A slight majority of patients had a negative CT during the first two days after symptom onset with GGO usually developing between day 0 and 4 after symptom onset and peaking at 6-13 days</a:t>
            </a:r>
          </a:p>
          <a:p>
            <a:endParaRPr lang="en-US" sz="1920" b="0" i="0" kern="1200" dirty="0">
              <a:solidFill>
                <a:schemeClr val="tx1"/>
              </a:solidFill>
              <a:effectLst/>
              <a:latin typeface="+mn-lt"/>
              <a:ea typeface="+mn-ea"/>
              <a:cs typeface="+mn-cs"/>
            </a:endParaRPr>
          </a:p>
          <a:p>
            <a:r>
              <a:rPr lang="en-US" sz="1920" b="0" i="0" kern="1200" dirty="0">
                <a:solidFill>
                  <a:schemeClr val="tx1"/>
                </a:solidFill>
                <a:effectLst/>
                <a:latin typeface="+mn-lt"/>
                <a:ea typeface="+mn-ea"/>
                <a:cs typeface="+mn-cs"/>
              </a:rPr>
              <a:t>A peripheral distribution of GGO was found to correctly distinguish COVID-19 from other viral causes 63-80% of the time. However, the authors did not include high numbers of influenza-A or any noninfectious causes such as drug reaction, which could degrade radiologists’ performance.</a:t>
            </a:r>
          </a:p>
          <a:p>
            <a:endParaRPr lang="en-US" sz="1920" b="0" i="0" kern="1200" dirty="0">
              <a:solidFill>
                <a:schemeClr val="tx1"/>
              </a:solidFill>
              <a:effectLst/>
              <a:latin typeface="+mn-lt"/>
              <a:ea typeface="+mn-ea"/>
              <a:cs typeface="+mn-cs"/>
            </a:endParaRPr>
          </a:p>
          <a:p>
            <a:r>
              <a:rPr lang="en-US" sz="1920" b="0" i="0" kern="1200" dirty="0">
                <a:solidFill>
                  <a:schemeClr val="tx1"/>
                </a:solidFill>
                <a:effectLst/>
                <a:latin typeface="+mn-lt"/>
                <a:ea typeface="+mn-ea"/>
                <a:cs typeface="+mn-cs"/>
              </a:rPr>
              <a:t>RSNA citation:</a:t>
            </a:r>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21</a:t>
            </a:fld>
            <a:endParaRPr lang="en-US"/>
          </a:p>
        </p:txBody>
      </p:sp>
    </p:spTree>
    <p:extLst>
      <p:ext uri="{BB962C8B-B14F-4D97-AF65-F5344CB8AC3E}">
        <p14:creationId xmlns:p14="http://schemas.microsoft.com/office/powerpoint/2010/main" val="8732872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22</a:t>
            </a:fld>
            <a:endParaRPr lang="en-US"/>
          </a:p>
        </p:txBody>
      </p:sp>
    </p:spTree>
    <p:extLst>
      <p:ext uri="{BB962C8B-B14F-4D97-AF65-F5344CB8AC3E}">
        <p14:creationId xmlns:p14="http://schemas.microsoft.com/office/powerpoint/2010/main" val="13290667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23</a:t>
            </a:fld>
            <a:endParaRPr lang="en-US"/>
          </a:p>
        </p:txBody>
      </p:sp>
    </p:spTree>
    <p:extLst>
      <p:ext uri="{BB962C8B-B14F-4D97-AF65-F5344CB8AC3E}">
        <p14:creationId xmlns:p14="http://schemas.microsoft.com/office/powerpoint/2010/main" val="19418128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24</a:t>
            </a:fld>
            <a:endParaRPr lang="en-US"/>
          </a:p>
        </p:txBody>
      </p:sp>
    </p:spTree>
    <p:extLst>
      <p:ext uri="{BB962C8B-B14F-4D97-AF65-F5344CB8AC3E}">
        <p14:creationId xmlns:p14="http://schemas.microsoft.com/office/powerpoint/2010/main" val="34432255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25</a:t>
            </a:fld>
            <a:endParaRPr lang="en-US"/>
          </a:p>
        </p:txBody>
      </p:sp>
    </p:spTree>
    <p:extLst>
      <p:ext uri="{BB962C8B-B14F-4D97-AF65-F5344CB8AC3E}">
        <p14:creationId xmlns:p14="http://schemas.microsoft.com/office/powerpoint/2010/main" val="39118470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radiologists can help you</a:t>
            </a:r>
          </a:p>
        </p:txBody>
      </p:sp>
      <p:sp>
        <p:nvSpPr>
          <p:cNvPr id="4" name="Slide Number Placeholder 3"/>
          <p:cNvSpPr>
            <a:spLocks noGrp="1"/>
          </p:cNvSpPr>
          <p:nvPr>
            <p:ph type="sldNum" sz="quarter" idx="5"/>
          </p:nvPr>
        </p:nvSpPr>
        <p:spPr/>
        <p:txBody>
          <a:bodyPr/>
          <a:lstStyle/>
          <a:p>
            <a:fld id="{60BDDD1B-7981-514B-B211-D97C9422D57B}" type="slidenum">
              <a:rPr lang="en-US" smtClean="0"/>
              <a:pPr/>
              <a:t>26</a:t>
            </a:fld>
            <a:endParaRPr lang="en-US"/>
          </a:p>
        </p:txBody>
      </p:sp>
    </p:spTree>
    <p:extLst>
      <p:ext uri="{BB962C8B-B14F-4D97-AF65-F5344CB8AC3E}">
        <p14:creationId xmlns:p14="http://schemas.microsoft.com/office/powerpoint/2010/main" val="1256341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clinically correlate = pre-test probability </a:t>
            </a:r>
          </a:p>
          <a:p>
            <a:r>
              <a:rPr lang="en-US" dirty="0"/>
              <a:t>As you’ll hear, “we don’t know the sensitivity” is the common answer to how good this test is… unfortunately, we need to make decisions now – so we’re still using the test even without knowing. Here’s ‘going beyond that we don’t’ know the sensitivity’</a:t>
            </a:r>
          </a:p>
          <a:p>
            <a:endParaRPr lang="en-US" dirty="0"/>
          </a:p>
          <a:p>
            <a:r>
              <a:rPr lang="en-US" dirty="0"/>
              <a:t>Unfortunately, I’m not going to give an algorithm, because it’s going to be wrong. </a:t>
            </a:r>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3</a:t>
            </a:fld>
            <a:endParaRPr lang="en-US"/>
          </a:p>
        </p:txBody>
      </p:sp>
    </p:spTree>
    <p:extLst>
      <p:ext uri="{BB962C8B-B14F-4D97-AF65-F5344CB8AC3E}">
        <p14:creationId xmlns:p14="http://schemas.microsoft.com/office/powerpoint/2010/main" val="37905855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started the idea that maybe because sensitive tests are for screening (more on this) and this is very sensitive in the study (98% by repeat RT-PCR testing), then we should use this for screening. </a:t>
            </a:r>
          </a:p>
          <a:p>
            <a:endParaRPr lang="en-US" dirty="0"/>
          </a:p>
          <a:p>
            <a:r>
              <a:rPr lang="en-US" dirty="0"/>
              <a:t>However, 2 problems: 1 is selection bias (only some people got CT scans, and we don’t know why). “One limitation of their study was selection bias. Patients in the cohort were selected to undergo CT on the basis of unknown clinical factors that may have distinguished them from similar patients who did not undergo CT. “</a:t>
            </a:r>
          </a:p>
          <a:p>
            <a:endParaRPr lang="en-US" dirty="0"/>
          </a:p>
          <a:p>
            <a:r>
              <a:rPr lang="en-US" dirty="0"/>
              <a:t>The other has to do with test characteristics</a:t>
            </a:r>
          </a:p>
          <a:p>
            <a:endParaRPr lang="en-US" dirty="0"/>
          </a:p>
          <a:p>
            <a:r>
              <a:rPr lang="en-US" dirty="0"/>
              <a:t>CT scan – details of Luke </a:t>
            </a:r>
            <a:r>
              <a:rPr lang="en-US" dirty="0" err="1"/>
              <a:t>Oakden</a:t>
            </a:r>
            <a:r>
              <a:rPr lang="en-US" dirty="0"/>
              <a:t>-Raynor’s presentation, and summary of the society recommendations  - </a:t>
            </a:r>
            <a:r>
              <a:rPr lang="en-US" dirty="0">
                <a:hlinkClick r:id="rId3"/>
              </a:rPr>
              <a:t>https://lukeoakdenrayner.wordpress.com/2020/03/23/ct-scanning-is-just-awful-for-diagnosing-covid-19/</a:t>
            </a:r>
            <a:endParaRPr lang="en-US" dirty="0"/>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4</a:t>
            </a:fld>
            <a:endParaRPr lang="en-US"/>
          </a:p>
        </p:txBody>
      </p:sp>
    </p:spTree>
    <p:extLst>
      <p:ext uri="{BB962C8B-B14F-4D97-AF65-F5344CB8AC3E}">
        <p14:creationId xmlns:p14="http://schemas.microsoft.com/office/powerpoint/2010/main" val="952585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731520" rtl="0" eaLnBrk="1" fontAlgn="auto" latinLnBrk="0" hangingPunct="1">
              <a:lnSpc>
                <a:spcPct val="100000"/>
              </a:lnSpc>
              <a:spcBef>
                <a:spcPts val="0"/>
              </a:spcBef>
              <a:spcAft>
                <a:spcPts val="0"/>
              </a:spcAft>
              <a:buClrTx/>
              <a:buSzTx/>
              <a:buFontTx/>
              <a:buNone/>
              <a:tabLst/>
              <a:defRPr/>
            </a:pPr>
            <a:r>
              <a:rPr lang="en-US" sz="1920" b="0" i="0" kern="1200" dirty="0">
                <a:solidFill>
                  <a:schemeClr val="tx1"/>
                </a:solidFill>
                <a:effectLst/>
                <a:latin typeface="+mn-lt"/>
                <a:ea typeface="+mn-ea"/>
                <a:cs typeface="+mn-cs"/>
              </a:rPr>
              <a:t>SENSITIVITY = Get people WITH the disease. In what proportion is the new test correct? </a:t>
            </a:r>
          </a:p>
          <a:p>
            <a:pPr marL="0" marR="0" lvl="0" indent="0" algn="l" defTabSz="731520" rtl="0" eaLnBrk="1" fontAlgn="auto" latinLnBrk="0" hangingPunct="1">
              <a:lnSpc>
                <a:spcPct val="100000"/>
              </a:lnSpc>
              <a:spcBef>
                <a:spcPts val="0"/>
              </a:spcBef>
              <a:spcAft>
                <a:spcPts val="0"/>
              </a:spcAft>
              <a:buClrTx/>
              <a:buSzTx/>
              <a:buFontTx/>
              <a:buNone/>
              <a:tabLst/>
              <a:defRPr/>
            </a:pPr>
            <a:r>
              <a:rPr lang="en-US" sz="1920" b="0" i="0" kern="1200" dirty="0">
                <a:solidFill>
                  <a:schemeClr val="tx1"/>
                </a:solidFill>
                <a:effectLst/>
                <a:latin typeface="+mn-lt"/>
                <a:ea typeface="+mn-ea"/>
                <a:cs typeface="+mn-cs"/>
              </a:rPr>
              <a:t>SPECIFICITY = Get people WITHOUT the disease. In what proportion is the new test correct?</a:t>
            </a:r>
          </a:p>
          <a:p>
            <a:pPr marL="0" marR="0" lvl="0" indent="0" algn="l" defTabSz="731520" rtl="0" eaLnBrk="1" fontAlgn="auto" latinLnBrk="0" hangingPunct="1">
              <a:lnSpc>
                <a:spcPct val="100000"/>
              </a:lnSpc>
              <a:spcBef>
                <a:spcPts val="0"/>
              </a:spcBef>
              <a:spcAft>
                <a:spcPts val="0"/>
              </a:spcAft>
              <a:buClrTx/>
              <a:buSzTx/>
              <a:buFontTx/>
              <a:buNone/>
              <a:tabLst/>
              <a:defRPr/>
            </a:pPr>
            <a:endParaRPr lang="en-US" sz="1920" b="0" i="0" kern="1200" dirty="0">
              <a:solidFill>
                <a:schemeClr val="tx1"/>
              </a:solidFill>
              <a:effectLst/>
              <a:latin typeface="+mn-lt"/>
              <a:ea typeface="+mn-ea"/>
              <a:cs typeface="+mn-cs"/>
            </a:endParaRPr>
          </a:p>
          <a:p>
            <a:pPr marL="0" marR="0" lvl="0" indent="0" algn="l" defTabSz="731520" rtl="0" eaLnBrk="1" fontAlgn="auto" latinLnBrk="0" hangingPunct="1">
              <a:lnSpc>
                <a:spcPct val="100000"/>
              </a:lnSpc>
              <a:spcBef>
                <a:spcPts val="0"/>
              </a:spcBef>
              <a:spcAft>
                <a:spcPts val="0"/>
              </a:spcAft>
              <a:buClrTx/>
              <a:buSzTx/>
              <a:buFontTx/>
              <a:buNone/>
              <a:tabLst/>
              <a:defRPr/>
            </a:pPr>
            <a:r>
              <a:rPr lang="en-US" sz="1920" b="0" i="0" kern="1200" dirty="0">
                <a:solidFill>
                  <a:schemeClr val="tx1"/>
                </a:solidFill>
                <a:effectLst/>
                <a:latin typeface="+mn-lt"/>
                <a:ea typeface="+mn-ea"/>
                <a:cs typeface="+mn-cs"/>
              </a:rPr>
              <a:t>PPV = Get people WITH a positive test. In what proportion is the test correct?</a:t>
            </a:r>
          </a:p>
          <a:p>
            <a:pPr marL="0" marR="0" lvl="0" indent="0" algn="l" defTabSz="731520" rtl="0" eaLnBrk="1" fontAlgn="auto" latinLnBrk="0" hangingPunct="1">
              <a:lnSpc>
                <a:spcPct val="100000"/>
              </a:lnSpc>
              <a:spcBef>
                <a:spcPts val="0"/>
              </a:spcBef>
              <a:spcAft>
                <a:spcPts val="0"/>
              </a:spcAft>
              <a:buClrTx/>
              <a:buSzTx/>
              <a:buFontTx/>
              <a:buNone/>
              <a:tabLst/>
              <a:defRPr/>
            </a:pPr>
            <a:r>
              <a:rPr lang="en-US" sz="1920" b="0" i="0" kern="1200" dirty="0">
                <a:solidFill>
                  <a:schemeClr val="tx1"/>
                </a:solidFill>
                <a:effectLst/>
                <a:latin typeface="+mn-lt"/>
                <a:ea typeface="+mn-ea"/>
                <a:cs typeface="+mn-cs"/>
              </a:rPr>
              <a:t>NPV = Get people WITHOUT a positive test. In what proportion is the test correct?</a:t>
            </a:r>
            <a:endParaRPr lang="en-US" dirty="0"/>
          </a:p>
          <a:p>
            <a:pPr marL="0" marR="0" lvl="0" indent="0" algn="l" defTabSz="731520" rtl="0" eaLnBrk="1" fontAlgn="auto" latinLnBrk="0" hangingPunct="1">
              <a:lnSpc>
                <a:spcPct val="100000"/>
              </a:lnSpc>
              <a:spcBef>
                <a:spcPts val="0"/>
              </a:spcBef>
              <a:spcAft>
                <a:spcPts val="0"/>
              </a:spcAft>
              <a:buClrTx/>
              <a:buSzTx/>
              <a:buFontTx/>
              <a:buNone/>
              <a:tabLst/>
              <a:defRPr/>
            </a:pPr>
            <a:endParaRPr lang="en-US" dirty="0"/>
          </a:p>
          <a:p>
            <a:pPr marL="0" marR="0" lvl="0" indent="0" algn="l" defTabSz="731520" rtl="0" eaLnBrk="1" fontAlgn="auto" latinLnBrk="0" hangingPunct="1">
              <a:lnSpc>
                <a:spcPct val="100000"/>
              </a:lnSpc>
              <a:spcBef>
                <a:spcPts val="0"/>
              </a:spcBef>
              <a:spcAft>
                <a:spcPts val="0"/>
              </a:spcAft>
              <a:buClrTx/>
              <a:buSzTx/>
              <a:buFontTx/>
              <a:buNone/>
              <a:tabLst/>
              <a:defRPr/>
            </a:pPr>
            <a:r>
              <a:rPr lang="en-US" dirty="0"/>
              <a:t>Sensitivity / Specificity = mostly measure how good the test is. </a:t>
            </a:r>
          </a:p>
          <a:p>
            <a:pPr marL="0" marR="0" lvl="0" indent="0" algn="l" defTabSz="731520" rtl="0" eaLnBrk="1" fontAlgn="auto" latinLnBrk="0" hangingPunct="1">
              <a:lnSpc>
                <a:spcPct val="100000"/>
              </a:lnSpc>
              <a:spcBef>
                <a:spcPts val="0"/>
              </a:spcBef>
              <a:spcAft>
                <a:spcPts val="0"/>
              </a:spcAft>
              <a:buClrTx/>
              <a:buSzTx/>
              <a:buFontTx/>
              <a:buNone/>
              <a:tabLst/>
              <a:defRPr/>
            </a:pPr>
            <a:endParaRPr lang="en-US" dirty="0"/>
          </a:p>
          <a:p>
            <a:pPr marL="0" marR="0" lvl="0" indent="0" algn="l" defTabSz="73152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731520" rtl="0" eaLnBrk="1" fontAlgn="auto" latinLnBrk="0" hangingPunct="1">
              <a:lnSpc>
                <a:spcPct val="100000"/>
              </a:lnSpc>
              <a:spcBef>
                <a:spcPts val="0"/>
              </a:spcBef>
              <a:spcAft>
                <a:spcPts val="0"/>
              </a:spcAft>
              <a:buClrTx/>
              <a:buSzTx/>
              <a:buFontTx/>
              <a:buNone/>
              <a:tabLst/>
              <a:defRPr/>
            </a:pPr>
            <a:endParaRPr lang="en-US" dirty="0"/>
          </a:p>
          <a:p>
            <a:pPr marL="0" marR="0" lvl="0" indent="0" algn="l" defTabSz="731520" rtl="0" eaLnBrk="1" fontAlgn="auto" latinLnBrk="0" hangingPunct="1">
              <a:lnSpc>
                <a:spcPct val="100000"/>
              </a:lnSpc>
              <a:spcBef>
                <a:spcPts val="0"/>
              </a:spcBef>
              <a:spcAft>
                <a:spcPts val="0"/>
              </a:spcAft>
              <a:buClrTx/>
              <a:buSzTx/>
              <a:buFontTx/>
              <a:buNone/>
              <a:tabLst/>
              <a:defRPr/>
            </a:pPr>
            <a:r>
              <a:rPr lang="en-US" dirty="0"/>
              <a:t>Review this only to highlight that these are best at the population level – likelihood ratio is better individual. </a:t>
            </a:r>
          </a:p>
          <a:p>
            <a:endParaRPr lang="en-US" dirty="0"/>
          </a:p>
          <a:p>
            <a:pPr marL="0" marR="0" lvl="0" indent="0" algn="l" defTabSz="731520" rtl="0" eaLnBrk="1" fontAlgn="auto" latinLnBrk="0" hangingPunct="1">
              <a:lnSpc>
                <a:spcPct val="100000"/>
              </a:lnSpc>
              <a:spcBef>
                <a:spcPts val="0"/>
              </a:spcBef>
              <a:spcAft>
                <a:spcPts val="0"/>
              </a:spcAft>
              <a:buClrTx/>
              <a:buSzTx/>
              <a:buFontTx/>
              <a:buNone/>
              <a:tabLst/>
              <a:defRPr/>
            </a:pPr>
            <a:r>
              <a:rPr lang="en-US" dirty="0" err="1"/>
              <a:t>SPecificity</a:t>
            </a:r>
            <a:r>
              <a:rPr lang="en-US" dirty="0"/>
              <a:t> rules in, </a:t>
            </a:r>
            <a:r>
              <a:rPr lang="en-US" dirty="0" err="1"/>
              <a:t>SeNsitivity</a:t>
            </a:r>
            <a:r>
              <a:rPr lang="en-US" dirty="0"/>
              <a:t> rules OUT – not exactly true. But we’ll return to that. </a:t>
            </a:r>
          </a:p>
          <a:p>
            <a:pPr marL="0" marR="0" lvl="0" indent="0" algn="l" defTabSz="731520" rtl="0" eaLnBrk="1" fontAlgn="auto" latinLnBrk="0" hangingPunct="1">
              <a:lnSpc>
                <a:spcPct val="100000"/>
              </a:lnSpc>
              <a:spcBef>
                <a:spcPts val="0"/>
              </a:spcBef>
              <a:spcAft>
                <a:spcPts val="0"/>
              </a:spcAft>
              <a:buClrTx/>
              <a:buSzTx/>
              <a:buFontTx/>
              <a:buNone/>
              <a:tabLst/>
              <a:defRPr/>
            </a:pPr>
            <a:r>
              <a:rPr lang="en-US" dirty="0"/>
              <a:t>Sensitivity &amp; Specificity = mostly measure how good the test is. </a:t>
            </a:r>
          </a:p>
          <a:p>
            <a:endParaRPr lang="en-US" dirty="0"/>
          </a:p>
          <a:p>
            <a:r>
              <a:rPr lang="en-US" dirty="0"/>
              <a:t>Of course this is not directly what we’re interested in, as two other key pieces of information before it’s used: how reliably the sample is collected, and is the virus in the fluid sampled during the disease. </a:t>
            </a:r>
          </a:p>
          <a:p>
            <a:endParaRPr lang="en-US" dirty="0"/>
          </a:p>
          <a:p>
            <a:r>
              <a:rPr lang="en-US" dirty="0"/>
              <a:t>PPV/NPV depends on a population prevalence, and gives us an average across the population = can give population level information, but difficult to apply to individual patients, who likely have characteristics that differ from the ‘average’ in a population. </a:t>
            </a:r>
          </a:p>
          <a:p>
            <a:endParaRPr lang="en-US" dirty="0"/>
          </a:p>
          <a:p>
            <a:endParaRPr lang="en-US" dirty="0"/>
          </a:p>
          <a:p>
            <a:endParaRPr lang="en-US" dirty="0"/>
          </a:p>
          <a:p>
            <a:r>
              <a:rPr lang="en-US" dirty="0">
                <a:hlinkClick r:id="rId3"/>
              </a:rPr>
              <a:t>https://calculator.testingwisely.com/playground/5/90/90/positive</a:t>
            </a:r>
            <a:endParaRPr lang="en-US" dirty="0"/>
          </a:p>
          <a:p>
            <a:endParaRPr lang="en-US" dirty="0"/>
          </a:p>
          <a:p>
            <a:br>
              <a:rPr lang="en-US" sz="1920" kern="1200" dirty="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5</a:t>
            </a:fld>
            <a:endParaRPr lang="en-US"/>
          </a:p>
        </p:txBody>
      </p:sp>
    </p:spTree>
    <p:extLst>
      <p:ext uri="{BB962C8B-B14F-4D97-AF65-F5344CB8AC3E}">
        <p14:creationId xmlns:p14="http://schemas.microsoft.com/office/powerpoint/2010/main" val="3107334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kern="1200" dirty="0">
                <a:solidFill>
                  <a:schemeClr val="tx1"/>
                </a:solidFill>
                <a:effectLst/>
                <a:latin typeface="+mn-lt"/>
                <a:ea typeface="+mn-ea"/>
                <a:cs typeface="+mn-cs"/>
              </a:rPr>
              <a:t>Note: this is all done in </a:t>
            </a:r>
            <a:r>
              <a:rPr lang="en-US" sz="1920" b="1" kern="1200" dirty="0">
                <a:solidFill>
                  <a:schemeClr val="tx1"/>
                </a:solidFill>
                <a:effectLst/>
                <a:latin typeface="+mn-lt"/>
                <a:ea typeface="+mn-ea"/>
                <a:cs typeface="+mn-cs"/>
              </a:rPr>
              <a:t>odds</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Reason to use this (vs </a:t>
            </a:r>
            <a:r>
              <a:rPr lang="en-US" sz="1920" kern="1200" dirty="0" err="1">
                <a:solidFill>
                  <a:schemeClr val="tx1"/>
                </a:solidFill>
                <a:effectLst/>
                <a:latin typeface="+mn-lt"/>
                <a:ea typeface="+mn-ea"/>
                <a:cs typeface="+mn-cs"/>
              </a:rPr>
              <a:t>sens</a:t>
            </a:r>
            <a:r>
              <a:rPr lang="en-US" sz="1920" kern="1200" dirty="0">
                <a:solidFill>
                  <a:schemeClr val="tx1"/>
                </a:solidFill>
                <a:effectLst/>
                <a:latin typeface="+mn-lt"/>
                <a:ea typeface="+mn-ea"/>
                <a:cs typeface="+mn-cs"/>
              </a:rPr>
              <a:t> spec): it itemizes the test as just 1 data point out of many that you might consider. </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Pretest -&gt; if it’s your first test, this might be the population prevalence (if screening). If you’re using this as a test, it might be the post-test after, say, a negative PCR. </a:t>
            </a:r>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Note: </a:t>
            </a:r>
            <a:r>
              <a:rPr lang="en-US" sz="1920" kern="1200" dirty="0" err="1">
                <a:solidFill>
                  <a:schemeClr val="tx1"/>
                </a:solidFill>
                <a:effectLst/>
                <a:latin typeface="+mn-lt"/>
                <a:ea typeface="+mn-ea"/>
                <a:cs typeface="+mn-cs"/>
              </a:rPr>
              <a:t>whats</a:t>
            </a:r>
            <a:r>
              <a:rPr lang="en-US" sz="1920" kern="1200" dirty="0">
                <a:solidFill>
                  <a:schemeClr val="tx1"/>
                </a:solidFill>
                <a:effectLst/>
                <a:latin typeface="+mn-lt"/>
                <a:ea typeface="+mn-ea"/>
                <a:cs typeface="+mn-cs"/>
              </a:rPr>
              <a:t> the utility of </a:t>
            </a:r>
            <a:r>
              <a:rPr lang="en-US" sz="1920" kern="1200" dirty="0" err="1">
                <a:solidFill>
                  <a:schemeClr val="tx1"/>
                </a:solidFill>
                <a:effectLst/>
                <a:latin typeface="+mn-lt"/>
                <a:ea typeface="+mn-ea"/>
                <a:cs typeface="+mn-cs"/>
              </a:rPr>
              <a:t>bayes</a:t>
            </a:r>
            <a:r>
              <a:rPr lang="en-US" sz="1920" kern="1200" dirty="0">
                <a:solidFill>
                  <a:schemeClr val="tx1"/>
                </a:solidFill>
                <a:effectLst/>
                <a:latin typeface="+mn-lt"/>
                <a:ea typeface="+mn-ea"/>
                <a:cs typeface="+mn-cs"/>
              </a:rPr>
              <a:t>? Using a normative theory illustrates many of the pitfalls we might fall in to.</a:t>
            </a:r>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6</a:t>
            </a:fld>
            <a:endParaRPr lang="en-US"/>
          </a:p>
        </p:txBody>
      </p:sp>
    </p:spTree>
    <p:extLst>
      <p:ext uri="{BB962C8B-B14F-4D97-AF65-F5344CB8AC3E}">
        <p14:creationId xmlns:p14="http://schemas.microsoft.com/office/powerpoint/2010/main" val="631300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731520" rtl="0" eaLnBrk="1" fontAlgn="auto" latinLnBrk="0" hangingPunct="1">
              <a:lnSpc>
                <a:spcPct val="100000"/>
              </a:lnSpc>
              <a:spcBef>
                <a:spcPts val="0"/>
              </a:spcBef>
              <a:spcAft>
                <a:spcPts val="0"/>
              </a:spcAft>
              <a:buClrTx/>
              <a:buSzTx/>
              <a:buFontTx/>
              <a:buNone/>
              <a:tabLst/>
              <a:defRPr/>
            </a:pPr>
            <a:r>
              <a:rPr lang="en-US" dirty="0" err="1"/>
              <a:t>SPecificity</a:t>
            </a:r>
            <a:r>
              <a:rPr lang="en-US" dirty="0"/>
              <a:t> rules in, </a:t>
            </a:r>
            <a:r>
              <a:rPr lang="en-US" dirty="0" err="1"/>
              <a:t>SeNsitivity</a:t>
            </a:r>
            <a:r>
              <a:rPr lang="en-US" dirty="0"/>
              <a:t> rules OUT – not exactly true. </a:t>
            </a:r>
          </a:p>
          <a:p>
            <a:endParaRPr lang="en-US" dirty="0"/>
          </a:p>
          <a:p>
            <a:r>
              <a:rPr lang="en-US" dirty="0"/>
              <a:t>Example: </a:t>
            </a:r>
          </a:p>
          <a:p>
            <a:r>
              <a:rPr lang="en-US" dirty="0"/>
              <a:t>Another source: </a:t>
            </a:r>
            <a:r>
              <a:rPr lang="en-US" sz="1920" b="0" i="0" kern="1200" dirty="0">
                <a:solidFill>
                  <a:schemeClr val="tx1"/>
                </a:solidFill>
                <a:effectLst/>
                <a:latin typeface="+mn-lt"/>
                <a:ea typeface="+mn-ea"/>
                <a:cs typeface="+mn-cs"/>
              </a:rPr>
              <a:t>pooled sensitivity of 94% and specificity 37%  </a:t>
            </a:r>
          </a:p>
          <a:p>
            <a:r>
              <a:rPr lang="en-US" dirty="0"/>
              <a:t>Princess cruise ship who had COVID-19, CT findings were observed for 80% versus 46% of patients with and without symptoms, respectively [8]</a:t>
            </a:r>
          </a:p>
          <a:p>
            <a:endParaRPr lang="en-US" dirty="0"/>
          </a:p>
          <a:p>
            <a:r>
              <a:rPr lang="en-US" dirty="0"/>
              <a:t>These +LR and –LR are weak sauce. Your decision to test… maybe not all that influenced by CT findings?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7</a:t>
            </a:fld>
            <a:endParaRPr lang="en-US"/>
          </a:p>
        </p:txBody>
      </p:sp>
    </p:spTree>
    <p:extLst>
      <p:ext uri="{BB962C8B-B14F-4D97-AF65-F5344CB8AC3E}">
        <p14:creationId xmlns:p14="http://schemas.microsoft.com/office/powerpoint/2010/main" val="324611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rule of 100. </a:t>
            </a:r>
          </a:p>
          <a:p>
            <a:pPr marL="0" marR="0" lvl="0" indent="0" algn="l" defTabSz="731520" rtl="0" eaLnBrk="1" fontAlgn="auto" latinLnBrk="0" hangingPunct="1">
              <a:lnSpc>
                <a:spcPct val="100000"/>
              </a:lnSpc>
              <a:spcBef>
                <a:spcPts val="0"/>
              </a:spcBef>
              <a:spcAft>
                <a:spcPts val="0"/>
              </a:spcAft>
              <a:buClrTx/>
              <a:buSzTx/>
              <a:buFontTx/>
              <a:buNone/>
              <a:tabLst/>
              <a:defRPr/>
            </a:pPr>
            <a:r>
              <a:rPr lang="en-US" dirty="0" err="1"/>
              <a:t>SPecificity</a:t>
            </a:r>
            <a:r>
              <a:rPr lang="en-US" dirty="0"/>
              <a:t> rules in, </a:t>
            </a:r>
            <a:r>
              <a:rPr lang="en-US" dirty="0" err="1"/>
              <a:t>SeNsitivity</a:t>
            </a:r>
            <a:r>
              <a:rPr lang="en-US" dirty="0"/>
              <a:t> rules OUT – not exactly true. </a:t>
            </a:r>
          </a:p>
          <a:p>
            <a:endParaRPr lang="en-US" dirty="0"/>
          </a:p>
          <a:p>
            <a:r>
              <a:rPr lang="en-US" dirty="0"/>
              <a:t>Because if sensitivity + specificity sums to 100, no information is added by the test.  (LR = 1). </a:t>
            </a:r>
          </a:p>
          <a:p>
            <a:endParaRPr lang="en-US" dirty="0"/>
          </a:p>
          <a:p>
            <a:r>
              <a:rPr lang="en-US" dirty="0"/>
              <a:t>Can see this a few ways: </a:t>
            </a:r>
          </a:p>
          <a:p>
            <a:r>
              <a:rPr lang="en-US" dirty="0"/>
              <a:t>Coin flips (weighted coin flips)</a:t>
            </a:r>
          </a:p>
          <a:p>
            <a:r>
              <a:rPr lang="en-US" dirty="0"/>
              <a:t>Math for LR formula</a:t>
            </a:r>
          </a:p>
          <a:p>
            <a:endParaRPr lang="en-US" dirty="0"/>
          </a:p>
          <a:p>
            <a:r>
              <a:rPr lang="en-US" dirty="0"/>
              <a:t>Visualized in chart: </a:t>
            </a:r>
          </a:p>
          <a:p>
            <a:pPr marL="0" marR="0" lvl="0" indent="0" algn="l" defTabSz="731520" rtl="0" eaLnBrk="1" fontAlgn="auto" latinLnBrk="0" hangingPunct="1">
              <a:lnSpc>
                <a:spcPct val="100000"/>
              </a:lnSpc>
              <a:spcBef>
                <a:spcPts val="0"/>
              </a:spcBef>
              <a:spcAft>
                <a:spcPts val="0"/>
              </a:spcAft>
              <a:buClrTx/>
              <a:buSzTx/>
              <a:buFontTx/>
              <a:buNone/>
              <a:tabLst/>
              <a:defRPr/>
            </a:pPr>
            <a:r>
              <a:rPr lang="en-US" dirty="0"/>
              <a:t>Sensitivity &amp; Specificity = mostly measure how good the test is. LR further away from 1 are ‘better tests’ = give you stronger information. LR green zone.= further from 1</a:t>
            </a:r>
          </a:p>
          <a:p>
            <a:endParaRPr lang="en-US" dirty="0"/>
          </a:p>
          <a:p>
            <a:r>
              <a:rPr lang="en-US" dirty="0"/>
              <a:t>CT FOR SCREENING, falls in to the yellow area – not very strong evidence.</a:t>
            </a:r>
          </a:p>
        </p:txBody>
      </p:sp>
      <p:sp>
        <p:nvSpPr>
          <p:cNvPr id="4" name="Slide Number Placeholder 3"/>
          <p:cNvSpPr>
            <a:spLocks noGrp="1"/>
          </p:cNvSpPr>
          <p:nvPr>
            <p:ph type="sldNum" sz="quarter" idx="5"/>
          </p:nvPr>
        </p:nvSpPr>
        <p:spPr/>
        <p:txBody>
          <a:bodyPr/>
          <a:lstStyle/>
          <a:p>
            <a:fld id="{60BDDD1B-7981-514B-B211-D97C9422D57B}" type="slidenum">
              <a:rPr lang="en-US" smtClean="0"/>
              <a:pPr/>
              <a:t>8</a:t>
            </a:fld>
            <a:endParaRPr lang="en-US"/>
          </a:p>
        </p:txBody>
      </p:sp>
    </p:spTree>
    <p:extLst>
      <p:ext uri="{BB962C8B-B14F-4D97-AF65-F5344CB8AC3E}">
        <p14:creationId xmlns:p14="http://schemas.microsoft.com/office/powerpoint/2010/main" val="32153838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Imaging does have a role: in supporting or refuting specific hypotheses. </a:t>
            </a:r>
          </a:p>
          <a:p>
            <a:endParaRPr lang="en-US" dirty="0"/>
          </a:p>
          <a:p>
            <a:r>
              <a:rPr lang="en-US" dirty="0"/>
              <a:t>50 healthy F w 1 </a:t>
            </a:r>
            <a:r>
              <a:rPr lang="en-US" dirty="0" err="1"/>
              <a:t>wk</a:t>
            </a:r>
            <a:r>
              <a:rPr lang="en-US" dirty="0"/>
              <a:t> of SOB, my </a:t>
            </a:r>
            <a:r>
              <a:rPr lang="en-US" dirty="0" err="1"/>
              <a:t>ddx</a:t>
            </a:r>
            <a:r>
              <a:rPr lang="en-US" dirty="0"/>
              <a:t> includes PE, </a:t>
            </a:r>
            <a:r>
              <a:rPr lang="en-US" dirty="0" err="1"/>
              <a:t>Bact</a:t>
            </a:r>
            <a:r>
              <a:rPr lang="en-US" dirty="0"/>
              <a:t> </a:t>
            </a:r>
            <a:r>
              <a:rPr lang="en-US" dirty="0" err="1"/>
              <a:t>Pna</a:t>
            </a:r>
            <a:r>
              <a:rPr lang="en-US" dirty="0"/>
              <a:t>, or COVID. If a CXR is INCONSISTENT with some of these diagnoses, it makes it much less likely that is the diagnosis. (</a:t>
            </a:r>
            <a:r>
              <a:rPr lang="en-US" dirty="0" err="1"/>
              <a:t>Eg</a:t>
            </a:r>
            <a:r>
              <a:rPr lang="en-US" dirty="0"/>
              <a:t> no consolidation = I shouldn’t attribute hypoxia to that). More formally, this happens if the finding occurs more often in 1 diagnosis than the other (even though it may not be that helpful in all comers). </a:t>
            </a:r>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9</a:t>
            </a:fld>
            <a:endParaRPr lang="en-US"/>
          </a:p>
        </p:txBody>
      </p:sp>
    </p:spTree>
    <p:extLst>
      <p:ext uri="{BB962C8B-B14F-4D97-AF65-F5344CB8AC3E}">
        <p14:creationId xmlns:p14="http://schemas.microsoft.com/office/powerpoint/2010/main" val="20078868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3597358"/>
            <a:ext cx="12435840" cy="1764030"/>
          </a:xfrm>
          <a:prstGeom prst="rect">
            <a:avLst/>
          </a:prstGeom>
        </p:spPr>
        <p:txBody>
          <a:bodyPr>
            <a:normAutofit/>
          </a:bodyPr>
          <a:lstStyle>
            <a:lvl1pPr algn="ctr">
              <a:defRPr sz="5600" baseline="0">
                <a:solidFill>
                  <a:schemeClr val="tx1">
                    <a:lumMod val="65000"/>
                    <a:lumOff val="35000"/>
                  </a:schemeClr>
                </a:solidFill>
                <a:latin typeface="Century Gothic Bold" charset="0"/>
              </a:defRPr>
            </a:lvl1pPr>
          </a:lstStyle>
          <a:p>
            <a:r>
              <a:rPr lang="en-US" dirty="0"/>
              <a:t>Click to edit Master title style</a:t>
            </a:r>
          </a:p>
        </p:txBody>
      </p:sp>
      <p:sp>
        <p:nvSpPr>
          <p:cNvPr id="3" name="Subtitle 2"/>
          <p:cNvSpPr>
            <a:spLocks noGrp="1"/>
          </p:cNvSpPr>
          <p:nvPr>
            <p:ph type="subTitle" idx="1" hasCustomPrompt="1"/>
          </p:nvPr>
        </p:nvSpPr>
        <p:spPr>
          <a:xfrm>
            <a:off x="2194560" y="4925167"/>
            <a:ext cx="10241280" cy="247410"/>
          </a:xfrm>
          <a:prstGeom prst="rect">
            <a:avLst/>
          </a:prstGeom>
        </p:spPr>
        <p:txBody>
          <a:bodyPr>
            <a:normAutofit/>
          </a:bodyPr>
          <a:lstStyle>
            <a:lvl1pPr marL="0" indent="0" algn="ctr">
              <a:buNone/>
              <a:defRPr sz="1600" cap="all" baseline="0">
                <a:solidFill>
                  <a:srgbClr val="B01C32"/>
                </a:solidFill>
                <a:latin typeface="Century Gothic Bold Italic" charset="0"/>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US" dirty="0"/>
              <a:t>Click to edit PRESENTER NAME</a:t>
            </a:r>
          </a:p>
        </p:txBody>
      </p:sp>
      <p:cxnSp>
        <p:nvCxnSpPr>
          <p:cNvPr id="4" name="Straight Connector 3"/>
          <p:cNvCxnSpPr/>
          <p:nvPr userDrawn="1"/>
        </p:nvCxnSpPr>
        <p:spPr>
          <a:xfrm flipV="1">
            <a:off x="2339181" y="3489325"/>
            <a:ext cx="9952038" cy="6350"/>
          </a:xfrm>
          <a:prstGeom prst="line">
            <a:avLst/>
          </a:prstGeom>
          <a:ln w="3175" cmpd="sng">
            <a:solidFill>
              <a:srgbClr val="B01C32"/>
            </a:solidFill>
          </a:ln>
          <a:effectLst/>
        </p:spPr>
        <p:style>
          <a:lnRef idx="2">
            <a:schemeClr val="accent1"/>
          </a:lnRef>
          <a:fillRef idx="0">
            <a:schemeClr val="accent1"/>
          </a:fillRef>
          <a:effectRef idx="1">
            <a:schemeClr val="accent1"/>
          </a:effectRef>
          <a:fontRef idx="minor">
            <a:schemeClr val="tx1"/>
          </a:fontRef>
        </p:style>
      </p:cxnSp>
      <p:pic>
        <p:nvPicPr>
          <p:cNvPr id="5" name="Picture 16"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81713" y="2499120"/>
            <a:ext cx="2466975" cy="647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TextBox 5"/>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extLst>
      <p:ext uri="{BB962C8B-B14F-4D97-AF65-F5344CB8AC3E}">
        <p14:creationId xmlns:p14="http://schemas.microsoft.com/office/powerpoint/2010/main" val="3299018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Slide">
    <p:bg>
      <p:bgPr>
        <a:gradFill>
          <a:gsLst>
            <a:gs pos="60000">
              <a:schemeClr val="tx1">
                <a:lumMod val="80000"/>
                <a:lumOff val="20000"/>
              </a:schemeClr>
            </a:gs>
            <a:gs pos="100000">
              <a:srgbClr val="1E1E1E"/>
            </a:gs>
          </a:gsLst>
          <a:path path="circle">
            <a:fillToRect l="50000" t="50000" r="50000" b="50000"/>
          </a:path>
        </a:gradFill>
        <a:effectLst/>
      </p:bgPr>
    </p:bg>
    <p:spTree>
      <p:nvGrpSpPr>
        <p:cNvPr id="1" name=""/>
        <p:cNvGrpSpPr/>
        <p:nvPr/>
      </p:nvGrpSpPr>
      <p:grpSpPr>
        <a:xfrm>
          <a:off x="0" y="0"/>
          <a:ext cx="0" cy="0"/>
          <a:chOff x="0" y="0"/>
          <a:chExt cx="0" cy="0"/>
        </a:xfrm>
      </p:grpSpPr>
      <p:pic>
        <p:nvPicPr>
          <p:cNvPr id="18" name="Picture 3" descr="U Health_horizontal_white.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69428"/>
            <a:ext cx="1558925" cy="4091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 name="Text Placeholder 8"/>
          <p:cNvSpPr>
            <a:spLocks noGrp="1"/>
          </p:cNvSpPr>
          <p:nvPr>
            <p:ph type="body" sz="quarter" idx="10" hasCustomPrompt="1"/>
          </p:nvPr>
        </p:nvSpPr>
        <p:spPr>
          <a:xfrm>
            <a:off x="902063" y="3465512"/>
            <a:ext cx="12839700" cy="1371600"/>
          </a:xfrm>
          <a:prstGeom prst="rect">
            <a:avLst/>
          </a:prstGeom>
        </p:spPr>
        <p:txBody>
          <a:bodyPr/>
          <a:lstStyle>
            <a:lvl1pPr marL="0" indent="0">
              <a:buNone/>
              <a:defRPr>
                <a:solidFill>
                  <a:schemeClr val="bg1"/>
                </a:solidFill>
              </a:defRPr>
            </a:lvl1pPr>
          </a:lstStyle>
          <a:p>
            <a:pPr lvl="0"/>
            <a:r>
              <a:rPr lang="en-US" dirty="0"/>
              <a:t>"Click to edit Master text styles”</a:t>
            </a:r>
          </a:p>
        </p:txBody>
      </p:sp>
      <p:sp>
        <p:nvSpPr>
          <p:cNvPr id="11" name="Text Placeholder 10"/>
          <p:cNvSpPr>
            <a:spLocks noGrp="1"/>
          </p:cNvSpPr>
          <p:nvPr>
            <p:ph type="body" sz="quarter" idx="11" hasCustomPrompt="1"/>
          </p:nvPr>
        </p:nvSpPr>
        <p:spPr>
          <a:xfrm>
            <a:off x="7321550" y="5106988"/>
            <a:ext cx="6419850" cy="366712"/>
          </a:xfrm>
          <a:prstGeom prst="rect">
            <a:avLst/>
          </a:prstGeom>
        </p:spPr>
        <p:txBody>
          <a:bodyPr>
            <a:normAutofit/>
          </a:bodyPr>
          <a:lstStyle>
            <a:lvl1pPr marL="0" indent="0" algn="r">
              <a:buNone/>
              <a:defRPr sz="1800" b="0" i="1">
                <a:solidFill>
                  <a:schemeClr val="bg1"/>
                </a:solidFill>
                <a:latin typeface="Century Gothic" charset="0"/>
                <a:ea typeface="Century Gothic" charset="0"/>
                <a:cs typeface="Century Gothic" charset="0"/>
              </a:defRPr>
            </a:lvl1pPr>
          </a:lstStyle>
          <a:p>
            <a:pPr lvl="0"/>
            <a:r>
              <a:rPr lang="en-US" dirty="0"/>
              <a:t>CLICK TO EDIT MASTER TEXT STYLES</a:t>
            </a:r>
          </a:p>
        </p:txBody>
      </p:sp>
      <p:sp>
        <p:nvSpPr>
          <p:cNvPr id="12" name="Text Placeholder 17"/>
          <p:cNvSpPr>
            <a:spLocks noGrp="1"/>
          </p:cNvSpPr>
          <p:nvPr>
            <p:ph type="body" sz="quarter" idx="12" hasCustomPrompt="1"/>
          </p:nvPr>
        </p:nvSpPr>
        <p:spPr>
          <a:xfrm>
            <a:off x="2592763"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@HANDLE</a:t>
            </a:r>
          </a:p>
        </p:txBody>
      </p:sp>
      <p:sp>
        <p:nvSpPr>
          <p:cNvPr id="13" name="Text Placeholder 17"/>
          <p:cNvSpPr>
            <a:spLocks noGrp="1"/>
          </p:cNvSpPr>
          <p:nvPr>
            <p:ph type="body" sz="quarter" idx="13" hasCustomPrompt="1"/>
          </p:nvPr>
        </p:nvSpPr>
        <p:spPr>
          <a:xfrm>
            <a:off x="4143605"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HASHTAG</a:t>
            </a:r>
          </a:p>
        </p:txBody>
      </p:sp>
      <p:sp>
        <p:nvSpPr>
          <p:cNvPr id="14" name="Text Placeholder 17"/>
          <p:cNvSpPr>
            <a:spLocks noGrp="1"/>
          </p:cNvSpPr>
          <p:nvPr>
            <p:ph type="body" sz="quarter" idx="14" hasCustomPrompt="1"/>
          </p:nvPr>
        </p:nvSpPr>
        <p:spPr>
          <a:xfrm>
            <a:off x="5694447"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MISC</a:t>
            </a:r>
          </a:p>
        </p:txBody>
      </p:sp>
      <p:cxnSp>
        <p:nvCxnSpPr>
          <p:cNvPr id="15" name="Straight Connector 14"/>
          <p:cNvCxnSpPr/>
          <p:nvPr userDrawn="1"/>
        </p:nvCxnSpPr>
        <p:spPr>
          <a:xfrm>
            <a:off x="2576513" y="7856538"/>
            <a:ext cx="12726987"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Rectangle 18"/>
          <p:cNvSpPr/>
          <p:nvPr userDrawn="1"/>
        </p:nvSpPr>
        <p:spPr>
          <a:xfrm>
            <a:off x="0" y="1"/>
            <a:ext cx="127000" cy="8229600"/>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20"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chemeClr val="bg1"/>
                </a:solidFill>
              </a:defRPr>
            </a:lvl1pPr>
          </a:lstStyle>
          <a:p>
            <a:pPr lvl="0"/>
            <a:r>
              <a:rPr lang="en-US" dirty="0"/>
              <a:t>Source:</a:t>
            </a:r>
          </a:p>
        </p:txBody>
      </p:sp>
      <p:sp>
        <p:nvSpPr>
          <p:cNvPr id="16" name="TextBox 15"/>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chemeClr val="bg1"/>
                </a:solidFill>
                <a:latin typeface="Century Gothic" charset="0"/>
                <a:ea typeface="Century Gothic" charset="0"/>
                <a:cs typeface="Century Gothic" charset="0"/>
              </a:rPr>
              <a:t>©</a:t>
            </a:r>
            <a:r>
              <a:rPr lang="en-US" sz="1200" b="1" spc="300" baseline="0" dirty="0">
                <a:solidFill>
                  <a:schemeClr val="bg1"/>
                </a:solidFill>
                <a:latin typeface="Century Gothic" charset="0"/>
                <a:ea typeface="Century Gothic" charset="0"/>
                <a:cs typeface="Century Gothic" charset="0"/>
              </a:rPr>
              <a:t>UNIVERSITY OF UTAH HEALTH, 2018</a:t>
            </a:r>
            <a:endParaRPr lang="en-US" sz="1200" b="1" spc="300" dirty="0">
              <a:solidFill>
                <a:schemeClr val="bg1"/>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ransition Slide 1">
    <p:bg>
      <p:bgPr>
        <a:gradFill flip="none" rotWithShape="1">
          <a:gsLst>
            <a:gs pos="0">
              <a:srgbClr val="A21727">
                <a:lumMod val="96000"/>
                <a:lumOff val="4000"/>
              </a:srgbClr>
            </a:gs>
            <a:gs pos="100000">
              <a:srgbClr val="A21727"/>
            </a:gs>
          </a:gsLst>
          <a:path path="circle">
            <a:fillToRect l="50000" t="50000" r="50000" b="50000"/>
          </a:path>
          <a:tileRect/>
        </a:gradFill>
        <a:effectLst/>
      </p:bgPr>
    </p:bg>
    <p:spTree>
      <p:nvGrpSpPr>
        <p:cNvPr id="1" name=""/>
        <p:cNvGrpSpPr/>
        <p:nvPr/>
      </p:nvGrpSpPr>
      <p:grpSpPr>
        <a:xfrm>
          <a:off x="0" y="0"/>
          <a:ext cx="0" cy="0"/>
          <a:chOff x="0" y="0"/>
          <a:chExt cx="0" cy="0"/>
        </a:xfrm>
      </p:grpSpPr>
      <p:cxnSp>
        <p:nvCxnSpPr>
          <p:cNvPr id="4" name="Straight Connector 3"/>
          <p:cNvCxnSpPr/>
          <p:nvPr userDrawn="1"/>
        </p:nvCxnSpPr>
        <p:spPr>
          <a:xfrm flipV="1">
            <a:off x="3633788" y="4733925"/>
            <a:ext cx="7315200" cy="635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5" name="Picture 3" descr="U Health_horizontal_white.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59488" y="5008563"/>
            <a:ext cx="2486025" cy="6524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 name="Text Placeholder 8"/>
          <p:cNvSpPr>
            <a:spLocks noGrp="1"/>
          </p:cNvSpPr>
          <p:nvPr>
            <p:ph type="body" sz="quarter" idx="10" hasCustomPrompt="1"/>
          </p:nvPr>
        </p:nvSpPr>
        <p:spPr>
          <a:xfrm>
            <a:off x="3633788" y="3146516"/>
            <a:ext cx="7315200" cy="1724025"/>
          </a:xfrm>
          <a:prstGeom prst="rect">
            <a:avLst/>
          </a:prstGeom>
        </p:spPr>
        <p:txBody>
          <a:bodyPr>
            <a:noAutofit/>
          </a:bodyPr>
          <a:lstStyle>
            <a:lvl1pPr marL="0" indent="0" algn="ctr">
              <a:buNone/>
              <a:defRPr sz="8000" b="0" i="0" spc="200" baseline="0">
                <a:solidFill>
                  <a:schemeClr val="bg1"/>
                </a:solidFill>
                <a:latin typeface="Century Gothic" charset="0"/>
                <a:ea typeface="Century Gothic" charset="0"/>
                <a:cs typeface="Century Gothic" charset="0"/>
              </a:defRPr>
            </a:lvl1pPr>
          </a:lstStyle>
          <a:p>
            <a:pPr lvl="0"/>
            <a:r>
              <a:rPr lang="en-US" dirty="0"/>
              <a:t>TITLE</a:t>
            </a:r>
          </a:p>
        </p:txBody>
      </p:sp>
      <p:sp>
        <p:nvSpPr>
          <p:cNvPr id="18"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@HANDLE</a:t>
            </a:r>
          </a:p>
        </p:txBody>
      </p:sp>
      <p:sp>
        <p:nvSpPr>
          <p:cNvPr id="19"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HASHTAG</a:t>
            </a:r>
          </a:p>
        </p:txBody>
      </p:sp>
      <p:sp>
        <p:nvSpPr>
          <p:cNvPr id="20"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MISC</a:t>
            </a:r>
          </a:p>
        </p:txBody>
      </p:sp>
      <p:sp>
        <p:nvSpPr>
          <p:cNvPr id="10" name="TextBox 9"/>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chemeClr val="bg1"/>
                </a:solidFill>
                <a:latin typeface="Century Gothic" charset="0"/>
                <a:ea typeface="Century Gothic" charset="0"/>
                <a:cs typeface="Century Gothic" charset="0"/>
              </a:rPr>
              <a:t>©</a:t>
            </a:r>
            <a:r>
              <a:rPr lang="en-US" sz="1200" b="1" spc="300" baseline="0" dirty="0">
                <a:solidFill>
                  <a:schemeClr val="bg1"/>
                </a:solidFill>
                <a:latin typeface="Century Gothic" charset="0"/>
                <a:ea typeface="Century Gothic" charset="0"/>
                <a:cs typeface="Century Gothic" charset="0"/>
              </a:rPr>
              <a:t>UNIVERSITY OF UTAH HEALTH, 2018</a:t>
            </a:r>
            <a:endParaRPr lang="en-US" sz="1200" b="1" spc="300" dirty="0">
              <a:solidFill>
                <a:schemeClr val="bg1"/>
              </a:solidFill>
              <a:latin typeface="Century Gothic" charset="0"/>
              <a:ea typeface="Century Gothic" charset="0"/>
              <a:cs typeface="Century Gothic" charset="0"/>
            </a:endParaRPr>
          </a:p>
        </p:txBody>
      </p:sp>
    </p:spTree>
    <p:extLst>
      <p:ext uri="{BB962C8B-B14F-4D97-AF65-F5344CB8AC3E}">
        <p14:creationId xmlns:p14="http://schemas.microsoft.com/office/powerpoint/2010/main" val="112085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Slide 2">
    <p:bg>
      <p:bgPr>
        <a:solidFill>
          <a:schemeClr val="bg1"/>
        </a:solidFill>
        <a:effectLst/>
      </p:bgPr>
    </p:bg>
    <p:spTree>
      <p:nvGrpSpPr>
        <p:cNvPr id="1" name=""/>
        <p:cNvGrpSpPr/>
        <p:nvPr/>
      </p:nvGrpSpPr>
      <p:grpSpPr>
        <a:xfrm>
          <a:off x="0" y="0"/>
          <a:ext cx="0" cy="0"/>
          <a:chOff x="0" y="0"/>
          <a:chExt cx="0" cy="0"/>
        </a:xfrm>
      </p:grpSpPr>
      <p:pic>
        <p:nvPicPr>
          <p:cNvPr id="17" name="Picture 16"/>
          <p:cNvPicPr>
            <a:picLocks noChangeAspect="1"/>
          </p:cNvPicPr>
          <p:nvPr userDrawn="1"/>
        </p:nvPicPr>
        <p:blipFill rotWithShape="1">
          <a:blip r:embed="rId2">
            <a:grayscl/>
            <a:alphaModFix amt="30000"/>
            <a:extLst>
              <a:ext uri="{28A0092B-C50C-407E-A947-70E740481C1C}">
                <a14:useLocalDpi xmlns:a14="http://schemas.microsoft.com/office/drawing/2010/main" val="0"/>
              </a:ext>
            </a:extLst>
          </a:blip>
          <a:srcRect t="2729" r="3588" b="762"/>
          <a:stretch/>
        </p:blipFill>
        <p:spPr bwMode="auto">
          <a:xfrm>
            <a:off x="1" y="-8359"/>
            <a:ext cx="14630400" cy="8237960"/>
          </a:xfrm>
          <a:prstGeom prst="rect">
            <a:avLst/>
          </a:prstGeom>
          <a:noFill/>
          <a:ln>
            <a:noFill/>
          </a:ln>
          <a:extLst>
            <a:ext uri="{909E8E84-426E-40dd-AFC4-6F175D3DCCD1}">
              <a14:hiddenFill xmlns="" xmlns:a14="http://schemas.microsoft.com/office/drawing/2010/main">
                <a:solidFill>
                  <a:srgbClr val="FFFFFF">
                    <a:alpha val="30196"/>
                  </a:srgbClr>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8" name="Rectangle 17"/>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9" name="Text Placeholder 8"/>
          <p:cNvSpPr>
            <a:spLocks noGrp="1"/>
          </p:cNvSpPr>
          <p:nvPr>
            <p:ph type="body" sz="quarter" idx="10" hasCustomPrompt="1"/>
          </p:nvPr>
        </p:nvSpPr>
        <p:spPr>
          <a:xfrm>
            <a:off x="3633788" y="3146516"/>
            <a:ext cx="7315200" cy="1724025"/>
          </a:xfrm>
          <a:prstGeom prst="rect">
            <a:avLst/>
          </a:prstGeom>
        </p:spPr>
        <p:txBody>
          <a:bodyPr>
            <a:noAutofit/>
          </a:bodyPr>
          <a:lstStyle>
            <a:lvl1pPr marL="0" indent="0" algn="ctr">
              <a:buNone/>
              <a:defRPr sz="8000" b="0" i="0" spc="200" baseline="0">
                <a:solidFill>
                  <a:srgbClr val="A21727"/>
                </a:solidFill>
                <a:latin typeface="Century Gothic" charset="0"/>
                <a:ea typeface="Century Gothic" charset="0"/>
                <a:cs typeface="Century Gothic" charset="0"/>
              </a:defRPr>
            </a:lvl1pPr>
          </a:lstStyle>
          <a:p>
            <a:pPr lvl="0"/>
            <a:r>
              <a:rPr lang="en-US" dirty="0"/>
              <a:t>TITLE</a:t>
            </a:r>
          </a:p>
        </p:txBody>
      </p:sp>
      <p:pic>
        <p:nvPicPr>
          <p:cNvPr id="19" name="Picture 16" descr="U Health_horizontal_cmyk.eps"/>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081713" y="4995863"/>
            <a:ext cx="2466975" cy="647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20" name="Straight Connector 19"/>
          <p:cNvCxnSpPr/>
          <p:nvPr userDrawn="1"/>
        </p:nvCxnSpPr>
        <p:spPr>
          <a:xfrm flipV="1">
            <a:off x="3633788" y="4733925"/>
            <a:ext cx="7315200" cy="6350"/>
          </a:xfrm>
          <a:prstGeom prst="line">
            <a:avLst/>
          </a:prstGeom>
          <a:ln w="3175" cmpd="sng">
            <a:solidFill>
              <a:srgbClr val="B01C32"/>
            </a:solidFill>
          </a:ln>
          <a:effectLst/>
        </p:spPr>
        <p:style>
          <a:lnRef idx="2">
            <a:schemeClr val="accent1"/>
          </a:lnRef>
          <a:fillRef idx="0">
            <a:schemeClr val="accent1"/>
          </a:fillRef>
          <a:effectRef idx="1">
            <a:schemeClr val="accent1"/>
          </a:effectRef>
          <a:fontRef idx="minor">
            <a:schemeClr val="tx1"/>
          </a:fontRef>
        </p:style>
      </p:cxnSp>
      <p:sp>
        <p:nvSpPr>
          <p:cNvPr id="39" name="Text Placeholder 5"/>
          <p:cNvSpPr>
            <a:spLocks noGrp="1"/>
          </p:cNvSpPr>
          <p:nvPr>
            <p:ph type="body" sz="quarter" idx="17" hasCustomPrompt="1"/>
          </p:nvPr>
        </p:nvSpPr>
        <p:spPr>
          <a:xfrm>
            <a:off x="2592525" y="7862425"/>
            <a:ext cx="1190625" cy="304800"/>
          </a:xfrm>
          <a:prstGeom prst="rect">
            <a:avLst/>
          </a:prstGeom>
        </p:spPr>
        <p:txBody>
          <a:bodyPr/>
          <a:lstStyle>
            <a:lvl1pPr marL="0" indent="0">
              <a:buNone/>
              <a:defRPr sz="1200" b="1" spc="200" baseline="0">
                <a:solidFill>
                  <a:srgbClr val="A21727"/>
                </a:solidFill>
              </a:defRPr>
            </a:lvl1pPr>
          </a:lstStyle>
          <a:p>
            <a:pPr lvl="0"/>
            <a:r>
              <a:rPr lang="en-US" dirty="0"/>
              <a:t>@HANDLE</a:t>
            </a:r>
          </a:p>
        </p:txBody>
      </p:sp>
      <p:sp>
        <p:nvSpPr>
          <p:cNvPr id="40" name="Text Placeholder 5"/>
          <p:cNvSpPr>
            <a:spLocks noGrp="1"/>
          </p:cNvSpPr>
          <p:nvPr>
            <p:ph type="body" sz="quarter" idx="18" hasCustomPrompt="1"/>
          </p:nvPr>
        </p:nvSpPr>
        <p:spPr>
          <a:xfrm>
            <a:off x="4143605" y="7862425"/>
            <a:ext cx="1190625" cy="304800"/>
          </a:xfrm>
          <a:prstGeom prst="rect">
            <a:avLst/>
          </a:prstGeom>
        </p:spPr>
        <p:txBody>
          <a:bodyPr/>
          <a:lstStyle>
            <a:lvl1pPr marL="0" indent="0">
              <a:buNone/>
              <a:defRPr sz="1200" b="1" spc="200" baseline="0">
                <a:solidFill>
                  <a:srgbClr val="A21727"/>
                </a:solidFill>
              </a:defRPr>
            </a:lvl1pPr>
          </a:lstStyle>
          <a:p>
            <a:pPr lvl="0"/>
            <a:r>
              <a:rPr lang="en-US" dirty="0"/>
              <a:t>HASHTAG</a:t>
            </a:r>
          </a:p>
        </p:txBody>
      </p:sp>
      <p:sp>
        <p:nvSpPr>
          <p:cNvPr id="41" name="Text Placeholder 5"/>
          <p:cNvSpPr>
            <a:spLocks noGrp="1"/>
          </p:cNvSpPr>
          <p:nvPr>
            <p:ph type="body" sz="quarter" idx="19" hasCustomPrompt="1"/>
          </p:nvPr>
        </p:nvSpPr>
        <p:spPr>
          <a:xfrm>
            <a:off x="5694975" y="7862425"/>
            <a:ext cx="1190625" cy="304800"/>
          </a:xfrm>
          <a:prstGeom prst="rect">
            <a:avLst/>
          </a:prstGeom>
        </p:spPr>
        <p:txBody>
          <a:bodyPr/>
          <a:lstStyle>
            <a:lvl1pPr marL="0" indent="0">
              <a:buNone/>
              <a:defRPr sz="1200" b="1" spc="200" baseline="0">
                <a:solidFill>
                  <a:srgbClr val="A21727"/>
                </a:solidFill>
              </a:defRPr>
            </a:lvl1pPr>
          </a:lstStyle>
          <a:p>
            <a:pPr lvl="0"/>
            <a:r>
              <a:rPr lang="en-US" dirty="0"/>
              <a:t>MISC</a:t>
            </a:r>
          </a:p>
        </p:txBody>
      </p:sp>
      <p:sp>
        <p:nvSpPr>
          <p:cNvPr id="11" name="TextBox 10"/>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1104900" y="694482"/>
            <a:ext cx="12793980" cy="659444"/>
          </a:xfrm>
          <a:prstGeom prst="rect">
            <a:avLst/>
          </a:prstGeom>
        </p:spPr>
        <p:txBody>
          <a:bodyPr/>
          <a:lstStyle/>
          <a:p>
            <a:r>
              <a:rPr lang="en-US" dirty="0"/>
              <a:t>Click to edit Master title style</a:t>
            </a:r>
          </a:p>
        </p:txBody>
      </p:sp>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5" name="Content Placeholder 2"/>
          <p:cNvSpPr>
            <a:spLocks noGrp="1"/>
          </p:cNvSpPr>
          <p:nvPr>
            <p:ph sz="half" idx="1"/>
          </p:nvPr>
        </p:nvSpPr>
        <p:spPr>
          <a:xfrm>
            <a:off x="1104900" y="2114868"/>
            <a:ext cx="12676414" cy="5350804"/>
          </a:xfrm>
          <a:prstGeom prst="rect">
            <a:avLst/>
          </a:prstGeom>
        </p:spPr>
        <p:txBody>
          <a:bodyPr/>
          <a:lstStyle>
            <a:lvl1pPr>
              <a:defRPr sz="4480"/>
            </a:lvl1pPr>
            <a:lvl2pPr>
              <a:defRPr sz="3840"/>
            </a:lvl2pPr>
            <a:lvl3pPr>
              <a:defRPr sz="3200"/>
            </a:lvl3pPr>
            <a:lvl4pPr>
              <a:defRPr sz="2880"/>
            </a:lvl4pPr>
            <a:lvl5pPr>
              <a:defRPr sz="2880"/>
            </a:lvl5pPr>
            <a:lvl6pPr>
              <a:defRPr sz="2880"/>
            </a:lvl6pPr>
            <a:lvl7pPr>
              <a:defRPr sz="2880"/>
            </a:lvl7pPr>
            <a:lvl8pPr>
              <a:defRPr sz="2880"/>
            </a:lvl8pPr>
            <a:lvl9pPr>
              <a:defRPr sz="2880"/>
            </a:lvl9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8" name="TextBox 17"/>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extLst>
      <p:ext uri="{BB962C8B-B14F-4D97-AF65-F5344CB8AC3E}">
        <p14:creationId xmlns:p14="http://schemas.microsoft.com/office/powerpoint/2010/main" val="1147630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and Footer">
    <p:spTree>
      <p:nvGrpSpPr>
        <p:cNvPr id="1" name=""/>
        <p:cNvGrpSpPr/>
        <p:nvPr/>
      </p:nvGrpSpPr>
      <p:grpSpPr>
        <a:xfrm>
          <a:off x="0" y="0"/>
          <a:ext cx="0" cy="0"/>
          <a:chOff x="0" y="0"/>
          <a:chExt cx="0" cy="0"/>
        </a:xfrm>
      </p:grpSpPr>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8" name="TextBox 17"/>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hoto and Title">
    <p:spTree>
      <p:nvGrpSpPr>
        <p:cNvPr id="1" name=""/>
        <p:cNvGrpSpPr/>
        <p:nvPr/>
      </p:nvGrpSpPr>
      <p:grpSpPr>
        <a:xfrm>
          <a:off x="0" y="0"/>
          <a:ext cx="0" cy="0"/>
          <a:chOff x="0" y="0"/>
          <a:chExt cx="0" cy="0"/>
        </a:xfrm>
      </p:grpSpPr>
      <p:sp>
        <p:nvSpPr>
          <p:cNvPr id="2" name="Title 1"/>
          <p:cNvSpPr>
            <a:spLocks noGrp="1"/>
          </p:cNvSpPr>
          <p:nvPr>
            <p:ph type="title"/>
          </p:nvPr>
        </p:nvSpPr>
        <p:spPr>
          <a:xfrm>
            <a:off x="1104900" y="694482"/>
            <a:ext cx="12793980" cy="659444"/>
          </a:xfrm>
          <a:prstGeom prst="rect">
            <a:avLst/>
          </a:prstGeom>
        </p:spPr>
        <p:txBody>
          <a:bodyPr/>
          <a:lstStyle/>
          <a:p>
            <a:r>
              <a:rPr lang="en-US" dirty="0"/>
              <a:t>Click to edit Master title style</a:t>
            </a:r>
          </a:p>
        </p:txBody>
      </p:sp>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8" name="TextBox 17"/>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lumn Text/Title and One Column with Photo">
    <p:spTree>
      <p:nvGrpSpPr>
        <p:cNvPr id="1" name=""/>
        <p:cNvGrpSpPr/>
        <p:nvPr/>
      </p:nvGrpSpPr>
      <p:grpSpPr>
        <a:xfrm>
          <a:off x="0" y="0"/>
          <a:ext cx="0" cy="0"/>
          <a:chOff x="0" y="0"/>
          <a:chExt cx="0" cy="0"/>
        </a:xfrm>
      </p:grpSpPr>
      <p:sp>
        <p:nvSpPr>
          <p:cNvPr id="2" name="Title 1"/>
          <p:cNvSpPr>
            <a:spLocks noGrp="1"/>
          </p:cNvSpPr>
          <p:nvPr>
            <p:ph type="title"/>
          </p:nvPr>
        </p:nvSpPr>
        <p:spPr>
          <a:xfrm>
            <a:off x="1104900" y="694482"/>
            <a:ext cx="12793980" cy="659444"/>
          </a:xfrm>
          <a:prstGeom prst="rect">
            <a:avLst/>
          </a:prstGeom>
        </p:spPr>
        <p:txBody>
          <a:bodyPr/>
          <a:lstStyle/>
          <a:p>
            <a:r>
              <a:rPr lang="en-US" dirty="0"/>
              <a:t>Click to edit Master title style</a:t>
            </a:r>
          </a:p>
        </p:txBody>
      </p:sp>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5" name="Content Placeholder 2"/>
          <p:cNvSpPr>
            <a:spLocks noGrp="1"/>
          </p:cNvSpPr>
          <p:nvPr>
            <p:ph sz="half" idx="1"/>
          </p:nvPr>
        </p:nvSpPr>
        <p:spPr>
          <a:xfrm>
            <a:off x="1104900" y="2114868"/>
            <a:ext cx="6059829" cy="5350804"/>
          </a:xfrm>
          <a:prstGeom prst="rect">
            <a:avLst/>
          </a:prstGeom>
        </p:spPr>
        <p:txBody>
          <a:bodyPr/>
          <a:lstStyle>
            <a:lvl1pPr>
              <a:defRPr sz="4480"/>
            </a:lvl1pPr>
            <a:lvl2pPr>
              <a:defRPr sz="3840"/>
            </a:lvl2pPr>
            <a:lvl3pPr>
              <a:defRPr sz="3200"/>
            </a:lvl3pPr>
            <a:lvl4pPr>
              <a:defRPr sz="2880"/>
            </a:lvl4pPr>
            <a:lvl5pPr>
              <a:defRPr sz="2880"/>
            </a:lvl5pPr>
            <a:lvl6pPr>
              <a:defRPr sz="2880"/>
            </a:lvl6pPr>
            <a:lvl7pPr>
              <a:defRPr sz="2880"/>
            </a:lvl7pPr>
            <a:lvl8pPr>
              <a:defRPr sz="2880"/>
            </a:lvl8pPr>
            <a:lvl9pPr>
              <a:defRPr sz="288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a:spLocks noGrp="1"/>
          </p:cNvSpPr>
          <p:nvPr>
            <p:ph sz="half" idx="15"/>
          </p:nvPr>
        </p:nvSpPr>
        <p:spPr>
          <a:xfrm>
            <a:off x="7839051" y="2114868"/>
            <a:ext cx="6059829" cy="5350804"/>
          </a:xfrm>
          <a:prstGeom prst="rect">
            <a:avLst/>
          </a:prstGeom>
        </p:spPr>
        <p:txBody>
          <a:bodyPr/>
          <a:lstStyle>
            <a:lvl1pPr>
              <a:defRPr sz="4480"/>
            </a:lvl1pPr>
            <a:lvl2pPr>
              <a:defRPr sz="3840"/>
            </a:lvl2pPr>
            <a:lvl3pPr>
              <a:defRPr sz="3200"/>
            </a:lvl3pPr>
            <a:lvl4pPr>
              <a:defRPr sz="2880"/>
            </a:lvl4pPr>
            <a:lvl5pPr>
              <a:defRPr sz="2880"/>
            </a:lvl5pPr>
            <a:lvl6pPr>
              <a:defRPr sz="2880"/>
            </a:lvl6pPr>
            <a:lvl7pPr>
              <a:defRPr sz="2880"/>
            </a:lvl7pPr>
            <a:lvl8pPr>
              <a:defRPr sz="2880"/>
            </a:lvl8pPr>
            <a:lvl9pPr>
              <a:defRPr sz="288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ext Placeholder 16"/>
          <p:cNvSpPr>
            <a:spLocks noGrp="1"/>
          </p:cNvSpPr>
          <p:nvPr>
            <p:ph type="body" sz="quarter" idx="16"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9" name="TextBox 18"/>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Photo Collage">
    <p:spTree>
      <p:nvGrpSpPr>
        <p:cNvPr id="1" name=""/>
        <p:cNvGrpSpPr/>
        <p:nvPr/>
      </p:nvGrpSpPr>
      <p:grpSpPr>
        <a:xfrm>
          <a:off x="0" y="0"/>
          <a:ext cx="0" cy="0"/>
          <a:chOff x="0" y="0"/>
          <a:chExt cx="0" cy="0"/>
        </a:xfrm>
      </p:grpSpPr>
      <p:sp>
        <p:nvSpPr>
          <p:cNvPr id="2" name="Title 1"/>
          <p:cNvSpPr>
            <a:spLocks noGrp="1"/>
          </p:cNvSpPr>
          <p:nvPr>
            <p:ph type="title"/>
          </p:nvPr>
        </p:nvSpPr>
        <p:spPr>
          <a:xfrm>
            <a:off x="1104900" y="694482"/>
            <a:ext cx="12793980" cy="659444"/>
          </a:xfrm>
          <a:prstGeom prst="rect">
            <a:avLst/>
          </a:prstGeom>
        </p:spPr>
        <p:txBody>
          <a:bodyPr/>
          <a:lstStyle/>
          <a:p>
            <a:r>
              <a:rPr lang="en-US" dirty="0"/>
              <a:t>Click to edit Master title style</a:t>
            </a:r>
          </a:p>
        </p:txBody>
      </p:sp>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Rectangle 15"/>
          <p:cNvSpPr/>
          <p:nvPr userDrawn="1"/>
        </p:nvSpPr>
        <p:spPr>
          <a:xfrm>
            <a:off x="-325850" y="1618665"/>
            <a:ext cx="15328962" cy="5835431"/>
          </a:xfrm>
          <a:prstGeom prst="rect">
            <a:avLst/>
          </a:prstGeom>
          <a:solidFill>
            <a:srgbClr val="A21727"/>
          </a:solidFill>
          <a:ln>
            <a:noFill/>
          </a:ln>
          <a:effectLst>
            <a:glow rad="444500">
              <a:schemeClr val="tx1">
                <a:lumMod val="95000"/>
                <a:lumOff val="5000"/>
                <a:alpha val="3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2880"/>
          </a:p>
        </p:txBody>
      </p:sp>
      <p:sp>
        <p:nvSpPr>
          <p:cNvPr id="18"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9" name="TextBox 18"/>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Rectangle 2"/>
          <p:cNvSpPr/>
          <p:nvPr userDrawn="1"/>
        </p:nvSpPr>
        <p:spPr>
          <a:xfrm>
            <a:off x="0" y="1"/>
            <a:ext cx="127000" cy="8229600"/>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Tree>
    <p:extLst>
      <p:ext uri="{BB962C8B-B14F-4D97-AF65-F5344CB8AC3E}">
        <p14:creationId xmlns:p14="http://schemas.microsoft.com/office/powerpoint/2010/main" val="2239567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645124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0" r:id="rId4"/>
    <p:sldLayoutId id="2147483663" r:id="rId5"/>
    <p:sldLayoutId id="2147483664" r:id="rId6"/>
    <p:sldLayoutId id="2147483665" r:id="rId7"/>
    <p:sldLayoutId id="2147483666" r:id="rId8"/>
    <p:sldLayoutId id="2147483655" r:id="rId9"/>
    <p:sldLayoutId id="2147483659"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731520" rtl="0" eaLnBrk="1" latinLnBrk="0" hangingPunct="1">
        <a:spcBef>
          <a:spcPct val="0"/>
        </a:spcBef>
        <a:buNone/>
        <a:defRPr sz="4480" b="0" i="0" kern="1200" cap="all" baseline="0">
          <a:solidFill>
            <a:srgbClr val="B01C32"/>
          </a:solidFill>
          <a:latin typeface="Century Gothic" charset="0"/>
          <a:ea typeface="+mj-ea"/>
          <a:cs typeface="Avenir Roman"/>
        </a:defRPr>
      </a:lvl1pPr>
    </p:titleStyle>
    <p:bodyStyle>
      <a:lvl1pPr marL="548640" indent="-548640" algn="l" defTabSz="731520" rtl="0" eaLnBrk="1" latinLnBrk="0" hangingPunct="1">
        <a:spcBef>
          <a:spcPct val="20000"/>
        </a:spcBef>
        <a:buFont typeface="Arial"/>
        <a:buChar char="•"/>
        <a:defRPr sz="4480" b="0" i="0" kern="1200" baseline="0">
          <a:solidFill>
            <a:schemeClr val="tx1">
              <a:lumMod val="65000"/>
              <a:lumOff val="35000"/>
            </a:schemeClr>
          </a:solidFill>
          <a:latin typeface="Century Gothic" charset="0"/>
          <a:ea typeface="+mn-ea"/>
          <a:cs typeface="Avenir Roman"/>
        </a:defRPr>
      </a:lvl1pPr>
      <a:lvl2pPr marL="1188720" indent="-457200" algn="l" defTabSz="731520" rtl="0" eaLnBrk="1" latinLnBrk="0" hangingPunct="1">
        <a:spcBef>
          <a:spcPct val="20000"/>
        </a:spcBef>
        <a:buFont typeface="Arial"/>
        <a:buChar char="–"/>
        <a:defRPr sz="3840" b="0" i="0" kern="1200" baseline="0">
          <a:solidFill>
            <a:schemeClr val="tx1">
              <a:lumMod val="65000"/>
              <a:lumOff val="35000"/>
            </a:schemeClr>
          </a:solidFill>
          <a:latin typeface="Century Gothic" charset="0"/>
          <a:ea typeface="+mn-ea"/>
          <a:cs typeface="Avenir Roman"/>
        </a:defRPr>
      </a:lvl2pPr>
      <a:lvl3pPr marL="1828800" indent="-365760" algn="l" defTabSz="731520" rtl="0" eaLnBrk="1" latinLnBrk="0" hangingPunct="1">
        <a:spcBef>
          <a:spcPct val="20000"/>
        </a:spcBef>
        <a:buFont typeface="Arial"/>
        <a:buChar char="•"/>
        <a:defRPr sz="3200" b="0" i="0" kern="1200" baseline="0">
          <a:solidFill>
            <a:schemeClr val="tx1">
              <a:lumMod val="65000"/>
              <a:lumOff val="35000"/>
            </a:schemeClr>
          </a:solidFill>
          <a:latin typeface="Century Gothic" charset="0"/>
          <a:ea typeface="Century Gothic" charset="0"/>
          <a:cs typeface="Century Gothic" charset="0"/>
        </a:defRPr>
      </a:lvl3pPr>
      <a:lvl4pPr marL="2560320" indent="-365760" algn="l" defTabSz="731520" rtl="0" eaLnBrk="1" latinLnBrk="0" hangingPunct="1">
        <a:spcBef>
          <a:spcPct val="20000"/>
        </a:spcBef>
        <a:buFont typeface="Arial"/>
        <a:buChar char="–"/>
        <a:defRPr sz="2560" b="0" i="0" kern="1200" baseline="0">
          <a:solidFill>
            <a:schemeClr val="tx1">
              <a:lumMod val="65000"/>
              <a:lumOff val="35000"/>
            </a:schemeClr>
          </a:solidFill>
          <a:latin typeface="Century Gothic" charset="0"/>
          <a:ea typeface="+mn-ea"/>
          <a:cs typeface="Avenir Roman"/>
        </a:defRPr>
      </a:lvl4pPr>
      <a:lvl5pPr marL="3291840" indent="-365760" algn="l" defTabSz="731520" rtl="0" eaLnBrk="1" latinLnBrk="0" hangingPunct="1">
        <a:spcBef>
          <a:spcPct val="20000"/>
        </a:spcBef>
        <a:buFont typeface="Arial"/>
        <a:buChar char="»"/>
        <a:defRPr sz="1920" b="0" i="0" kern="1200" baseline="0">
          <a:solidFill>
            <a:schemeClr val="tx1">
              <a:lumMod val="65000"/>
              <a:lumOff val="35000"/>
            </a:schemeClr>
          </a:solidFill>
          <a:latin typeface="Century Gothic" charset="0"/>
          <a:ea typeface="+mn-ea"/>
          <a:cs typeface="Avenir Roman"/>
        </a:defRPr>
      </a:lvl5pPr>
      <a:lvl6pPr marL="4023360" indent="-365760" algn="l" defTabSz="731520" rtl="0" eaLnBrk="1" latinLnBrk="0" hangingPunct="1">
        <a:spcBef>
          <a:spcPct val="20000"/>
        </a:spcBef>
        <a:buFont typeface="Arial"/>
        <a:buChar char="•"/>
        <a:defRPr sz="3200" kern="1200">
          <a:solidFill>
            <a:schemeClr val="tx1"/>
          </a:solidFill>
          <a:latin typeface="+mn-lt"/>
          <a:ea typeface="+mn-ea"/>
          <a:cs typeface="+mn-cs"/>
        </a:defRPr>
      </a:lvl6pPr>
      <a:lvl7pPr marL="4754880" indent="-365760" algn="l" defTabSz="731520" rtl="0" eaLnBrk="1" latinLnBrk="0" hangingPunct="1">
        <a:spcBef>
          <a:spcPct val="20000"/>
        </a:spcBef>
        <a:buFont typeface="Arial"/>
        <a:buChar char="•"/>
        <a:defRPr sz="3200" kern="1200">
          <a:solidFill>
            <a:schemeClr val="tx1"/>
          </a:solidFill>
          <a:latin typeface="+mn-lt"/>
          <a:ea typeface="+mn-ea"/>
          <a:cs typeface="+mn-cs"/>
        </a:defRPr>
      </a:lvl7pPr>
      <a:lvl8pPr marL="5486400" indent="-365760" algn="l" defTabSz="731520" rtl="0" eaLnBrk="1" latinLnBrk="0" hangingPunct="1">
        <a:spcBef>
          <a:spcPct val="20000"/>
        </a:spcBef>
        <a:buFont typeface="Arial"/>
        <a:buChar char="•"/>
        <a:defRPr sz="3200" kern="1200">
          <a:solidFill>
            <a:schemeClr val="tx1"/>
          </a:solidFill>
          <a:latin typeface="+mn-lt"/>
          <a:ea typeface="+mn-ea"/>
          <a:cs typeface="+mn-cs"/>
        </a:defRPr>
      </a:lvl8pPr>
      <a:lvl9pPr marL="6217920" indent="-365760" algn="l" defTabSz="731520" rtl="0" eaLnBrk="1" latinLnBrk="0" hangingPunct="1">
        <a:spcBef>
          <a:spcPct val="20000"/>
        </a:spcBef>
        <a:buFont typeface="Arial"/>
        <a:buChar char="•"/>
        <a:defRPr sz="3200" kern="1200">
          <a:solidFill>
            <a:schemeClr val="tx1"/>
          </a:solidFill>
          <a:latin typeface="+mn-lt"/>
          <a:ea typeface="+mn-ea"/>
          <a:cs typeface="+mn-cs"/>
        </a:defRPr>
      </a:lvl9pPr>
    </p:bodyStyle>
    <p:otherStyle>
      <a:defPPr>
        <a:defRPr lang="en-US"/>
      </a:defPPr>
      <a:lvl1pPr marL="0" algn="l" defTabSz="731520" rtl="0" eaLnBrk="1" latinLnBrk="0" hangingPunct="1">
        <a:defRPr sz="2880" kern="1200">
          <a:solidFill>
            <a:schemeClr val="tx1"/>
          </a:solidFill>
          <a:latin typeface="+mn-lt"/>
          <a:ea typeface="+mn-ea"/>
          <a:cs typeface="+mn-cs"/>
        </a:defRPr>
      </a:lvl1pPr>
      <a:lvl2pPr marL="731520" algn="l" defTabSz="731520" rtl="0" eaLnBrk="1" latinLnBrk="0" hangingPunct="1">
        <a:defRPr sz="2880" kern="1200">
          <a:solidFill>
            <a:schemeClr val="tx1"/>
          </a:solidFill>
          <a:latin typeface="+mn-lt"/>
          <a:ea typeface="+mn-ea"/>
          <a:cs typeface="+mn-cs"/>
        </a:defRPr>
      </a:lvl2pPr>
      <a:lvl3pPr marL="1463040" algn="l" defTabSz="731520" rtl="0" eaLnBrk="1" latinLnBrk="0" hangingPunct="1">
        <a:defRPr sz="2880" kern="1200">
          <a:solidFill>
            <a:schemeClr val="tx1"/>
          </a:solidFill>
          <a:latin typeface="+mn-lt"/>
          <a:ea typeface="+mn-ea"/>
          <a:cs typeface="+mn-cs"/>
        </a:defRPr>
      </a:lvl3pPr>
      <a:lvl4pPr marL="2194560" algn="l" defTabSz="731520" rtl="0" eaLnBrk="1" latinLnBrk="0" hangingPunct="1">
        <a:defRPr sz="2880" kern="1200">
          <a:solidFill>
            <a:schemeClr val="tx1"/>
          </a:solidFill>
          <a:latin typeface="+mn-lt"/>
          <a:ea typeface="+mn-ea"/>
          <a:cs typeface="+mn-cs"/>
        </a:defRPr>
      </a:lvl4pPr>
      <a:lvl5pPr marL="2926080" algn="l" defTabSz="731520" rtl="0" eaLnBrk="1" latinLnBrk="0" hangingPunct="1">
        <a:defRPr sz="2880" kern="1200">
          <a:solidFill>
            <a:schemeClr val="tx1"/>
          </a:solidFill>
          <a:latin typeface="+mn-lt"/>
          <a:ea typeface="+mn-ea"/>
          <a:cs typeface="+mn-cs"/>
        </a:defRPr>
      </a:lvl5pPr>
      <a:lvl6pPr marL="3657600" algn="l" defTabSz="731520" rtl="0" eaLnBrk="1" latinLnBrk="0" hangingPunct="1">
        <a:defRPr sz="2880" kern="1200">
          <a:solidFill>
            <a:schemeClr val="tx1"/>
          </a:solidFill>
          <a:latin typeface="+mn-lt"/>
          <a:ea typeface="+mn-ea"/>
          <a:cs typeface="+mn-cs"/>
        </a:defRPr>
      </a:lvl6pPr>
      <a:lvl7pPr marL="4389120" algn="l" defTabSz="731520" rtl="0" eaLnBrk="1" latinLnBrk="0" hangingPunct="1">
        <a:defRPr sz="2880" kern="1200">
          <a:solidFill>
            <a:schemeClr val="tx1"/>
          </a:solidFill>
          <a:latin typeface="+mn-lt"/>
          <a:ea typeface="+mn-ea"/>
          <a:cs typeface="+mn-cs"/>
        </a:defRPr>
      </a:lvl7pPr>
      <a:lvl8pPr marL="5120640" algn="l" defTabSz="731520" rtl="0" eaLnBrk="1" latinLnBrk="0" hangingPunct="1">
        <a:defRPr sz="2880" kern="1200">
          <a:solidFill>
            <a:schemeClr val="tx1"/>
          </a:solidFill>
          <a:latin typeface="+mn-lt"/>
          <a:ea typeface="+mn-ea"/>
          <a:cs typeface="+mn-cs"/>
        </a:defRPr>
      </a:lvl8pPr>
      <a:lvl9pPr marL="5852160" algn="l" defTabSz="731520" rtl="0" eaLnBrk="1" latinLnBrk="0" hangingPunct="1">
        <a:defRPr sz="288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96" userDrawn="1">
          <p15:clr>
            <a:srgbClr val="F26B43"/>
          </p15:clr>
        </p15:guide>
        <p15:guide id="2" orient="horz" pos="499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chart" Target="../charts/chart4.xml"/></Relationships>
</file>

<file path=ppt/slides/_rels/slide1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8.tiff"/></Relationships>
</file>

<file path=ppt/slides/_rels/slide1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21.tiff"/></Relationships>
</file>

<file path=ppt/slides/_rels/slide21.xml.rels><?xml version="1.0" encoding="UTF-8" standalone="yes"?>
<Relationships xmlns="http://schemas.openxmlformats.org/package/2006/relationships"><Relationship Id="rId3" Type="http://schemas.openxmlformats.org/officeDocument/2006/relationships/hyperlink" Target="https://radiopaedia.org/articles/covid-19-3"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hyperlink" Target="https://pubs.rsna.org/doi/10.1148/ryct.2020200152"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23.jpeg"/></Relationships>
</file>

<file path=ppt/slides/_rels/slide2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jpe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clinicalproblemsolving.com/2020/02/09/clinical-reasoning-corner-likelihood-ratios/"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9.tiff"/><Relationship Id="rId4" Type="http://schemas.openxmlformats.org/officeDocument/2006/relationships/image" Target="../media/image8.tiff"/></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pubs.rsna.org/doi/10.1148/ryct.2020200152"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4.tiff"/><Relationship Id="rId7" Type="http://schemas.openxmlformats.org/officeDocument/2006/relationships/image" Target="../media/image8.tiff"/><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6.tiff"/><Relationship Id="rId5" Type="http://schemas.openxmlformats.org/officeDocument/2006/relationships/image" Target="../media/image15.png"/><Relationship Id="rId4" Type="http://schemas.openxmlformats.org/officeDocument/2006/relationships/hyperlink" Target="https://emcrit.org/pulmcrit/mythbusting-sensitivity-specificity/" TargetMode="Externa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chart" Target="../charts/char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A USERS Guide to COVID imaging</a:t>
            </a:r>
          </a:p>
        </p:txBody>
      </p:sp>
      <p:sp>
        <p:nvSpPr>
          <p:cNvPr id="3" name="Subtitle 2"/>
          <p:cNvSpPr>
            <a:spLocks noGrp="1"/>
          </p:cNvSpPr>
          <p:nvPr>
            <p:ph type="subTitle" idx="1"/>
          </p:nvPr>
        </p:nvSpPr>
        <p:spPr/>
        <p:txBody>
          <a:bodyPr>
            <a:normAutofit fontScale="77500" lnSpcReduction="20000"/>
          </a:bodyPr>
          <a:lstStyle/>
          <a:p>
            <a:r>
              <a:rPr lang="en-US" dirty="0"/>
              <a:t>Brian Locke,, MD. Chief medical Resident</a:t>
            </a:r>
          </a:p>
        </p:txBody>
      </p:sp>
    </p:spTree>
    <p:extLst>
      <p:ext uri="{BB962C8B-B14F-4D97-AF65-F5344CB8AC3E}">
        <p14:creationId xmlns:p14="http://schemas.microsoft.com/office/powerpoint/2010/main" val="1035067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885B-356E-8040-BC99-2DF08F4E6E4E}"/>
              </a:ext>
            </a:extLst>
          </p:cNvPr>
          <p:cNvSpPr>
            <a:spLocks noGrp="1"/>
          </p:cNvSpPr>
          <p:nvPr>
            <p:ph type="title"/>
          </p:nvPr>
        </p:nvSpPr>
        <p:spPr/>
        <p:txBody>
          <a:bodyPr/>
          <a:lstStyle/>
          <a:p>
            <a:r>
              <a:rPr lang="en-US" dirty="0"/>
              <a:t>Hypothesis-driven testing </a:t>
            </a:r>
            <a:r>
              <a:rPr lang="en-US" dirty="0">
                <a:solidFill>
                  <a:schemeClr val="bg1">
                    <a:lumMod val="50000"/>
                  </a:schemeClr>
                </a:solidFill>
              </a:rPr>
              <a:t>Not Screening</a:t>
            </a:r>
            <a:endParaRPr lang="en-US" dirty="0"/>
          </a:p>
        </p:txBody>
      </p:sp>
      <p:sp>
        <p:nvSpPr>
          <p:cNvPr id="4" name="Text Placeholder 3">
            <a:extLst>
              <a:ext uri="{FF2B5EF4-FFF2-40B4-BE49-F238E27FC236}">
                <a16:creationId xmlns:a16="http://schemas.microsoft.com/office/drawing/2014/main" id="{6A612E83-EB65-C640-A3DA-B8C54D467569}"/>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graphicFrame>
        <p:nvGraphicFramePr>
          <p:cNvPr id="9" name="Chart 8">
            <a:extLst>
              <a:ext uri="{FF2B5EF4-FFF2-40B4-BE49-F238E27FC236}">
                <a16:creationId xmlns:a16="http://schemas.microsoft.com/office/drawing/2014/main" id="{7F96D5F1-E96C-7745-BFB9-8DC3EF74AB53}"/>
              </a:ext>
            </a:extLst>
          </p:cNvPr>
          <p:cNvGraphicFramePr/>
          <p:nvPr>
            <p:extLst>
              <p:ext uri="{D42A27DB-BD31-4B8C-83A1-F6EECF244321}">
                <p14:modId xmlns:p14="http://schemas.microsoft.com/office/powerpoint/2010/main" val="3591194401"/>
              </p:ext>
            </p:extLst>
          </p:nvPr>
        </p:nvGraphicFramePr>
        <p:xfrm>
          <a:off x="260626" y="1911605"/>
          <a:ext cx="5449294" cy="5397641"/>
        </p:xfrm>
        <a:graphic>
          <a:graphicData uri="http://schemas.openxmlformats.org/drawingml/2006/chart">
            <c:chart xmlns:c="http://schemas.openxmlformats.org/drawingml/2006/chart" xmlns:r="http://schemas.openxmlformats.org/officeDocument/2006/relationships" r:id="rId3"/>
          </a:graphicData>
        </a:graphic>
      </p:graphicFrame>
      <p:sp>
        <p:nvSpPr>
          <p:cNvPr id="11" name="Right Arrow 10">
            <a:extLst>
              <a:ext uri="{FF2B5EF4-FFF2-40B4-BE49-F238E27FC236}">
                <a16:creationId xmlns:a16="http://schemas.microsoft.com/office/drawing/2014/main" id="{CA32E185-DE50-9740-998B-6F22351C8BB5}"/>
              </a:ext>
            </a:extLst>
          </p:cNvPr>
          <p:cNvSpPr/>
          <p:nvPr/>
        </p:nvSpPr>
        <p:spPr>
          <a:xfrm>
            <a:off x="6094233" y="4450080"/>
            <a:ext cx="2214880" cy="962985"/>
          </a:xfrm>
          <a:prstGeom prst="rightArrow">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8436A8D7-0D7B-A042-946C-1739AF92D813}"/>
              </a:ext>
            </a:extLst>
          </p:cNvPr>
          <p:cNvSpPr/>
          <p:nvPr/>
        </p:nvSpPr>
        <p:spPr>
          <a:xfrm>
            <a:off x="5453974" y="3416013"/>
            <a:ext cx="3437992" cy="1077218"/>
          </a:xfrm>
          <a:prstGeom prst="rect">
            <a:avLst/>
          </a:prstGeom>
        </p:spPr>
        <p:txBody>
          <a:bodyPr wrap="none">
            <a:spAutoFit/>
          </a:bodyPr>
          <a:lstStyle/>
          <a:p>
            <a:pPr algn="ctr">
              <a:defRPr sz="3600" b="0" i="0" u="none" strike="noStrike" kern="1200" spc="0" baseline="0">
                <a:solidFill>
                  <a:prstClr val="black">
                    <a:lumMod val="65000"/>
                    <a:lumOff val="35000"/>
                  </a:prstClr>
                </a:solidFill>
                <a:latin typeface="+mn-lt"/>
                <a:ea typeface="+mn-ea"/>
                <a:cs typeface="+mn-cs"/>
              </a:defRPr>
            </a:pPr>
            <a:r>
              <a:rPr lang="en-US" sz="3200" dirty="0"/>
              <a:t>CXR w peripheral </a:t>
            </a:r>
          </a:p>
          <a:p>
            <a:pPr algn="ctr">
              <a:defRPr sz="3600" b="0" i="0" u="none" strike="noStrike" kern="1200" spc="0" baseline="0">
                <a:solidFill>
                  <a:prstClr val="black">
                    <a:lumMod val="65000"/>
                    <a:lumOff val="35000"/>
                  </a:prstClr>
                </a:solidFill>
                <a:latin typeface="+mn-lt"/>
                <a:ea typeface="+mn-ea"/>
                <a:cs typeface="+mn-cs"/>
              </a:defRPr>
            </a:pPr>
            <a:r>
              <a:rPr lang="en-US" sz="3200" dirty="0"/>
              <a:t>multifocal opacities</a:t>
            </a:r>
          </a:p>
        </p:txBody>
      </p:sp>
      <p:graphicFrame>
        <p:nvGraphicFramePr>
          <p:cNvPr id="8" name="Chart 7">
            <a:extLst>
              <a:ext uri="{FF2B5EF4-FFF2-40B4-BE49-F238E27FC236}">
                <a16:creationId xmlns:a16="http://schemas.microsoft.com/office/drawing/2014/main" id="{698E7CA0-408D-1C47-A705-E4FBE1F6BFA2}"/>
              </a:ext>
            </a:extLst>
          </p:cNvPr>
          <p:cNvGraphicFramePr/>
          <p:nvPr>
            <p:extLst>
              <p:ext uri="{D42A27DB-BD31-4B8C-83A1-F6EECF244321}">
                <p14:modId xmlns:p14="http://schemas.microsoft.com/office/powerpoint/2010/main" val="3659126585"/>
              </p:ext>
            </p:extLst>
          </p:nvPr>
        </p:nvGraphicFramePr>
        <p:xfrm>
          <a:off x="8615869" y="1911605"/>
          <a:ext cx="5449294" cy="5397641"/>
        </p:xfrm>
        <a:graphic>
          <a:graphicData uri="http://schemas.openxmlformats.org/drawingml/2006/chart">
            <c:chart xmlns:c="http://schemas.openxmlformats.org/drawingml/2006/chart" xmlns:r="http://schemas.openxmlformats.org/officeDocument/2006/relationships" r:id="rId4"/>
          </a:graphicData>
        </a:graphic>
      </p:graphicFrame>
      <p:sp>
        <p:nvSpPr>
          <p:cNvPr id="13" name="Rectangle 12">
            <a:extLst>
              <a:ext uri="{FF2B5EF4-FFF2-40B4-BE49-F238E27FC236}">
                <a16:creationId xmlns:a16="http://schemas.microsoft.com/office/drawing/2014/main" id="{2EAA4A33-5E27-2942-BB83-D65171A5034B}"/>
              </a:ext>
            </a:extLst>
          </p:cNvPr>
          <p:cNvSpPr/>
          <p:nvPr/>
        </p:nvSpPr>
        <p:spPr>
          <a:xfrm>
            <a:off x="10937921" y="7196564"/>
            <a:ext cx="2633157" cy="338554"/>
          </a:xfrm>
          <a:prstGeom prst="rect">
            <a:avLst/>
          </a:prstGeom>
        </p:spPr>
        <p:txBody>
          <a:bodyPr wrap="none">
            <a:spAutoFit/>
          </a:bodyPr>
          <a:lstStyle/>
          <a:p>
            <a:r>
              <a:rPr lang="en-US" sz="1600" dirty="0">
                <a:solidFill>
                  <a:schemeClr val="tx1">
                    <a:lumMod val="65000"/>
                    <a:lumOff val="35000"/>
                  </a:schemeClr>
                </a:solidFill>
              </a:rPr>
              <a:t>*3% normal w severe disease</a:t>
            </a:r>
          </a:p>
        </p:txBody>
      </p:sp>
    </p:spTree>
    <p:extLst>
      <p:ext uri="{BB962C8B-B14F-4D97-AF65-F5344CB8AC3E}">
        <p14:creationId xmlns:p14="http://schemas.microsoft.com/office/powerpoint/2010/main" val="2107961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885B-356E-8040-BC99-2DF08F4E6E4E}"/>
              </a:ext>
            </a:extLst>
          </p:cNvPr>
          <p:cNvSpPr>
            <a:spLocks noGrp="1"/>
          </p:cNvSpPr>
          <p:nvPr>
            <p:ph type="title"/>
          </p:nvPr>
        </p:nvSpPr>
        <p:spPr/>
        <p:txBody>
          <a:bodyPr/>
          <a:lstStyle/>
          <a:p>
            <a:r>
              <a:rPr lang="en-US" dirty="0"/>
              <a:t>Summary: </a:t>
            </a:r>
            <a:r>
              <a:rPr lang="en-US" dirty="0">
                <a:solidFill>
                  <a:schemeClr val="bg1">
                    <a:lumMod val="50000"/>
                  </a:schemeClr>
                </a:solidFill>
              </a:rPr>
              <a:t>Give </a:t>
            </a:r>
            <a:r>
              <a:rPr lang="en-US" dirty="0" err="1">
                <a:solidFill>
                  <a:schemeClr val="bg1">
                    <a:lumMod val="50000"/>
                  </a:schemeClr>
                </a:solidFill>
              </a:rPr>
              <a:t>rads</a:t>
            </a:r>
            <a:r>
              <a:rPr lang="en-US" dirty="0">
                <a:solidFill>
                  <a:schemeClr val="bg1">
                    <a:lumMod val="50000"/>
                  </a:schemeClr>
                </a:solidFill>
              </a:rPr>
              <a:t>’ the history</a:t>
            </a:r>
            <a:endParaRPr lang="en-US" dirty="0"/>
          </a:p>
        </p:txBody>
      </p:sp>
      <p:sp>
        <p:nvSpPr>
          <p:cNvPr id="4" name="Text Placeholder 3">
            <a:extLst>
              <a:ext uri="{FF2B5EF4-FFF2-40B4-BE49-F238E27FC236}">
                <a16:creationId xmlns:a16="http://schemas.microsoft.com/office/drawing/2014/main" id="{6A612E83-EB65-C640-A3DA-B8C54D467569}"/>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graphicFrame>
        <p:nvGraphicFramePr>
          <p:cNvPr id="9" name="Chart 8">
            <a:extLst>
              <a:ext uri="{FF2B5EF4-FFF2-40B4-BE49-F238E27FC236}">
                <a16:creationId xmlns:a16="http://schemas.microsoft.com/office/drawing/2014/main" id="{7F96D5F1-E96C-7745-BFB9-8DC3EF74AB53}"/>
              </a:ext>
            </a:extLst>
          </p:cNvPr>
          <p:cNvGraphicFramePr/>
          <p:nvPr>
            <p:extLst>
              <p:ext uri="{D42A27DB-BD31-4B8C-83A1-F6EECF244321}">
                <p14:modId xmlns:p14="http://schemas.microsoft.com/office/powerpoint/2010/main" val="2268134560"/>
              </p:ext>
            </p:extLst>
          </p:nvPr>
        </p:nvGraphicFramePr>
        <p:xfrm>
          <a:off x="260626" y="1911605"/>
          <a:ext cx="5449294" cy="5397641"/>
        </p:xfrm>
        <a:graphic>
          <a:graphicData uri="http://schemas.openxmlformats.org/drawingml/2006/chart">
            <c:chart xmlns:c="http://schemas.openxmlformats.org/drawingml/2006/chart" xmlns:r="http://schemas.openxmlformats.org/officeDocument/2006/relationships" r:id="rId3"/>
          </a:graphicData>
        </a:graphic>
      </p:graphicFrame>
      <p:sp>
        <p:nvSpPr>
          <p:cNvPr id="11" name="Right Arrow 10">
            <a:extLst>
              <a:ext uri="{FF2B5EF4-FFF2-40B4-BE49-F238E27FC236}">
                <a16:creationId xmlns:a16="http://schemas.microsoft.com/office/drawing/2014/main" id="{CA32E185-DE50-9740-998B-6F22351C8BB5}"/>
              </a:ext>
            </a:extLst>
          </p:cNvPr>
          <p:cNvSpPr/>
          <p:nvPr/>
        </p:nvSpPr>
        <p:spPr>
          <a:xfrm>
            <a:off x="6094233" y="4450080"/>
            <a:ext cx="2214880" cy="962985"/>
          </a:xfrm>
          <a:prstGeom prst="rightArrow">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8436A8D7-0D7B-A042-946C-1739AF92D813}"/>
              </a:ext>
            </a:extLst>
          </p:cNvPr>
          <p:cNvSpPr/>
          <p:nvPr/>
        </p:nvSpPr>
        <p:spPr>
          <a:xfrm>
            <a:off x="5453974" y="3416013"/>
            <a:ext cx="3437992" cy="1077218"/>
          </a:xfrm>
          <a:prstGeom prst="rect">
            <a:avLst/>
          </a:prstGeom>
        </p:spPr>
        <p:txBody>
          <a:bodyPr wrap="none">
            <a:spAutoFit/>
          </a:bodyPr>
          <a:lstStyle/>
          <a:p>
            <a:pPr algn="ctr">
              <a:defRPr sz="3600" b="0" i="0" u="none" strike="noStrike" kern="1200" spc="0" baseline="0">
                <a:solidFill>
                  <a:prstClr val="black">
                    <a:lumMod val="65000"/>
                    <a:lumOff val="35000"/>
                  </a:prstClr>
                </a:solidFill>
                <a:latin typeface="+mn-lt"/>
                <a:ea typeface="+mn-ea"/>
                <a:cs typeface="+mn-cs"/>
              </a:defRPr>
            </a:pPr>
            <a:r>
              <a:rPr lang="en-US" sz="3200" dirty="0"/>
              <a:t>CXR w peripheral </a:t>
            </a:r>
          </a:p>
          <a:p>
            <a:pPr algn="ctr">
              <a:defRPr sz="3600" b="0" i="0" u="none" strike="noStrike" kern="1200" spc="0" baseline="0">
                <a:solidFill>
                  <a:prstClr val="black">
                    <a:lumMod val="65000"/>
                    <a:lumOff val="35000"/>
                  </a:prstClr>
                </a:solidFill>
                <a:latin typeface="+mn-lt"/>
                <a:ea typeface="+mn-ea"/>
                <a:cs typeface="+mn-cs"/>
              </a:defRPr>
            </a:pPr>
            <a:r>
              <a:rPr lang="en-US" sz="3200" dirty="0"/>
              <a:t>multifocal opacities</a:t>
            </a:r>
          </a:p>
        </p:txBody>
      </p:sp>
      <p:sp>
        <p:nvSpPr>
          <p:cNvPr id="3" name="Oval 2">
            <a:extLst>
              <a:ext uri="{FF2B5EF4-FFF2-40B4-BE49-F238E27FC236}">
                <a16:creationId xmlns:a16="http://schemas.microsoft.com/office/drawing/2014/main" id="{372721E6-7052-9F42-A77F-69398760B0F0}"/>
              </a:ext>
            </a:extLst>
          </p:cNvPr>
          <p:cNvSpPr/>
          <p:nvPr/>
        </p:nvSpPr>
        <p:spPr>
          <a:xfrm>
            <a:off x="9578644" y="2934025"/>
            <a:ext cx="3799840" cy="3799840"/>
          </a:xfrm>
          <a:prstGeom prst="ellipse">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a:t>
            </a:r>
          </a:p>
        </p:txBody>
      </p:sp>
      <p:sp>
        <p:nvSpPr>
          <p:cNvPr id="5" name="Rectangle 4">
            <a:extLst>
              <a:ext uri="{FF2B5EF4-FFF2-40B4-BE49-F238E27FC236}">
                <a16:creationId xmlns:a16="http://schemas.microsoft.com/office/drawing/2014/main" id="{0E73D07C-AE41-C24A-BB6A-5D99ECB8B1D1}"/>
              </a:ext>
            </a:extLst>
          </p:cNvPr>
          <p:cNvSpPr/>
          <p:nvPr/>
        </p:nvSpPr>
        <p:spPr>
          <a:xfrm>
            <a:off x="9305065" y="1998348"/>
            <a:ext cx="4229619" cy="646331"/>
          </a:xfrm>
          <a:prstGeom prst="rect">
            <a:avLst/>
          </a:prstGeom>
        </p:spPr>
        <p:txBody>
          <a:bodyPr wrap="none">
            <a:spAutoFit/>
          </a:bodyPr>
          <a:lstStyle/>
          <a:p>
            <a:r>
              <a:rPr lang="en-US" sz="3600" dirty="0">
                <a:solidFill>
                  <a:schemeClr val="tx1">
                    <a:lumMod val="65000"/>
                    <a:lumOff val="35000"/>
                  </a:schemeClr>
                </a:solidFill>
              </a:rPr>
              <a:t>Probability of Disease</a:t>
            </a:r>
          </a:p>
        </p:txBody>
      </p:sp>
    </p:spTree>
    <p:extLst>
      <p:ext uri="{BB962C8B-B14F-4D97-AF65-F5344CB8AC3E}">
        <p14:creationId xmlns:p14="http://schemas.microsoft.com/office/powerpoint/2010/main" val="527893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174769" y="2318981"/>
            <a:ext cx="8215921" cy="1724025"/>
          </a:xfrm>
        </p:spPr>
        <p:txBody>
          <a:bodyPr/>
          <a:lstStyle/>
          <a:p>
            <a:r>
              <a:rPr lang="en-US" sz="7200" dirty="0"/>
              <a:t>Radiographs</a:t>
            </a:r>
          </a:p>
          <a:p>
            <a:r>
              <a:rPr lang="en-US" sz="7200" dirty="0"/>
              <a:t>in COVID </a:t>
            </a:r>
            <a:endParaRPr lang="en-US" dirty="0"/>
          </a:p>
        </p:txBody>
      </p:sp>
      <p:sp>
        <p:nvSpPr>
          <p:cNvPr id="7" name="Text Placeholder 3">
            <a:extLst>
              <a:ext uri="{FF2B5EF4-FFF2-40B4-BE49-F238E27FC236}">
                <a16:creationId xmlns:a16="http://schemas.microsoft.com/office/drawing/2014/main" id="{AD68ABD9-6289-EE4C-8548-75A8E0DB1806}"/>
              </a:ext>
            </a:extLst>
          </p:cNvPr>
          <p:cNvSpPr>
            <a:spLocks noGrp="1"/>
          </p:cNvSpPr>
          <p:nvPr>
            <p:ph type="body" sz="quarter" idx="17"/>
          </p:nvPr>
        </p:nvSpPr>
        <p:spPr>
          <a:xfrm>
            <a:off x="2592525" y="7862425"/>
            <a:ext cx="1551080" cy="304800"/>
          </a:xfrm>
        </p:spPr>
        <p:txBody>
          <a:bodyPr/>
          <a:lstStyle/>
          <a:p>
            <a:r>
              <a:rPr lang="en-US" dirty="0"/>
              <a:t>@</a:t>
            </a:r>
            <a:r>
              <a:rPr lang="en-US" dirty="0" err="1"/>
              <a:t>UtahIMCMRS</a:t>
            </a:r>
            <a:endParaRPr lang="en-US" dirty="0"/>
          </a:p>
        </p:txBody>
      </p:sp>
    </p:spTree>
    <p:extLst>
      <p:ext uri="{BB962C8B-B14F-4D97-AF65-F5344CB8AC3E}">
        <p14:creationId xmlns:p14="http://schemas.microsoft.com/office/powerpoint/2010/main" val="366265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885B-356E-8040-BC99-2DF08F4E6E4E}"/>
              </a:ext>
            </a:extLst>
          </p:cNvPr>
          <p:cNvSpPr>
            <a:spLocks noGrp="1"/>
          </p:cNvSpPr>
          <p:nvPr>
            <p:ph type="title"/>
          </p:nvPr>
        </p:nvSpPr>
        <p:spPr/>
        <p:txBody>
          <a:bodyPr/>
          <a:lstStyle/>
          <a:p>
            <a:r>
              <a:rPr lang="en-US" dirty="0"/>
              <a:t>CXR </a:t>
            </a:r>
            <a:r>
              <a:rPr lang="en-US" dirty="0">
                <a:solidFill>
                  <a:schemeClr val="bg1">
                    <a:lumMod val="50000"/>
                  </a:schemeClr>
                </a:solidFill>
              </a:rPr>
              <a:t>lung fields, Dyspnea schema</a:t>
            </a:r>
            <a:endParaRPr lang="en-US" dirty="0"/>
          </a:p>
        </p:txBody>
      </p:sp>
      <p:sp>
        <p:nvSpPr>
          <p:cNvPr id="4" name="Text Placeholder 3">
            <a:extLst>
              <a:ext uri="{FF2B5EF4-FFF2-40B4-BE49-F238E27FC236}">
                <a16:creationId xmlns:a16="http://schemas.microsoft.com/office/drawing/2014/main" id="{6A612E83-EB65-C640-A3DA-B8C54D467569}"/>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grpSp>
        <p:nvGrpSpPr>
          <p:cNvPr id="6" name="Group 5">
            <a:extLst>
              <a:ext uri="{FF2B5EF4-FFF2-40B4-BE49-F238E27FC236}">
                <a16:creationId xmlns:a16="http://schemas.microsoft.com/office/drawing/2014/main" id="{0C149F84-DF83-AD47-A35D-A9459ADD5CB0}"/>
              </a:ext>
            </a:extLst>
          </p:cNvPr>
          <p:cNvGrpSpPr/>
          <p:nvPr/>
        </p:nvGrpSpPr>
        <p:grpSpPr>
          <a:xfrm>
            <a:off x="463470" y="2351871"/>
            <a:ext cx="14166930" cy="3961297"/>
            <a:chOff x="463470" y="2351871"/>
            <a:chExt cx="14166930" cy="3961297"/>
          </a:xfrm>
        </p:grpSpPr>
        <p:sp>
          <p:nvSpPr>
            <p:cNvPr id="30" name="Rectangle 29">
              <a:extLst>
                <a:ext uri="{FF2B5EF4-FFF2-40B4-BE49-F238E27FC236}">
                  <a16:creationId xmlns:a16="http://schemas.microsoft.com/office/drawing/2014/main" id="{18A7198A-553A-C444-AFFC-B923FD0552E7}"/>
                </a:ext>
              </a:extLst>
            </p:cNvPr>
            <p:cNvSpPr/>
            <p:nvPr/>
          </p:nvSpPr>
          <p:spPr>
            <a:xfrm>
              <a:off x="6366718" y="2351871"/>
              <a:ext cx="2270344" cy="400105"/>
            </a:xfrm>
            <a:prstGeom prst="rect">
              <a:avLst/>
            </a:prstGeom>
            <a:solidFill>
              <a:schemeClr val="tx1"/>
            </a:solidFill>
            <a:ln w="25400" cap="flat">
              <a:no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1" hangingPunct="0">
                <a:lnSpc>
                  <a:spcPct val="100000"/>
                </a:lnSpc>
                <a:spcBef>
                  <a:spcPts val="0"/>
                </a:spcBef>
                <a:spcAft>
                  <a:spcPts val="0"/>
                </a:spcAft>
                <a:buClrTx/>
                <a:buSzTx/>
                <a:buFontTx/>
                <a:buNone/>
                <a:tabLst/>
              </a:pPr>
              <a:r>
                <a:rPr kumimoji="0" lang="en-US" sz="2000" b="1" i="0" u="none" strike="noStrike" cap="none" spc="0" normalizeH="0" baseline="0" dirty="0">
                  <a:ln>
                    <a:noFill/>
                  </a:ln>
                  <a:solidFill>
                    <a:schemeClr val="bg1"/>
                  </a:solidFill>
                  <a:effectLst/>
                  <a:uFillTx/>
                  <a:latin typeface="+mn-lt"/>
                  <a:ea typeface="+mn-ea"/>
                  <a:cs typeface="+mn-cs"/>
                  <a:sym typeface="Helvetica"/>
                </a:rPr>
                <a:t>Opacity</a:t>
              </a:r>
            </a:p>
          </p:txBody>
        </p:sp>
        <p:sp>
          <p:nvSpPr>
            <p:cNvPr id="31" name="Rectangle 30">
              <a:extLst>
                <a:ext uri="{FF2B5EF4-FFF2-40B4-BE49-F238E27FC236}">
                  <a16:creationId xmlns:a16="http://schemas.microsoft.com/office/drawing/2014/main" id="{6373DC27-A6B0-DF4E-9724-7DE34C93A32C}"/>
                </a:ext>
              </a:extLst>
            </p:cNvPr>
            <p:cNvSpPr/>
            <p:nvPr/>
          </p:nvSpPr>
          <p:spPr>
            <a:xfrm>
              <a:off x="463470" y="3293933"/>
              <a:ext cx="3219888" cy="707882"/>
            </a:xfrm>
            <a:prstGeom prst="rect">
              <a:avLst/>
            </a:prstGeom>
            <a:solidFill>
              <a:schemeClr val="tx1"/>
            </a:solidFill>
            <a:ln w="25400" cap="flat">
              <a:no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1" hangingPunct="0">
                <a:lnSpc>
                  <a:spcPct val="100000"/>
                </a:lnSpc>
                <a:spcBef>
                  <a:spcPts val="0"/>
                </a:spcBef>
                <a:spcAft>
                  <a:spcPts val="0"/>
                </a:spcAft>
                <a:buClrTx/>
                <a:buSzTx/>
                <a:buFontTx/>
                <a:buNone/>
                <a:tabLst/>
              </a:pPr>
              <a:r>
                <a:rPr lang="en-US" sz="2000" b="1" dirty="0">
                  <a:solidFill>
                    <a:schemeClr val="bg1"/>
                  </a:solidFill>
                </a:rPr>
                <a:t>Consolidation = Infiltration = Air-Space Opacity</a:t>
              </a:r>
              <a:endParaRPr kumimoji="0" lang="en-US" sz="2000" b="1" i="0" u="none" strike="noStrike" cap="none" spc="0" normalizeH="0" baseline="0" dirty="0">
                <a:ln>
                  <a:noFill/>
                </a:ln>
                <a:solidFill>
                  <a:schemeClr val="bg1"/>
                </a:solidFill>
                <a:effectLst/>
                <a:uFillTx/>
                <a:latin typeface="+mn-lt"/>
                <a:ea typeface="+mn-ea"/>
                <a:cs typeface="+mn-cs"/>
                <a:sym typeface="Helvetica"/>
              </a:endParaRPr>
            </a:p>
          </p:txBody>
        </p:sp>
        <p:sp>
          <p:nvSpPr>
            <p:cNvPr id="32" name="Rectangle 31">
              <a:extLst>
                <a:ext uri="{FF2B5EF4-FFF2-40B4-BE49-F238E27FC236}">
                  <a16:creationId xmlns:a16="http://schemas.microsoft.com/office/drawing/2014/main" id="{FC38FDBD-550D-EC48-ADE9-BDA8F53EF471}"/>
                </a:ext>
              </a:extLst>
            </p:cNvPr>
            <p:cNvSpPr/>
            <p:nvPr/>
          </p:nvSpPr>
          <p:spPr>
            <a:xfrm>
              <a:off x="11480049" y="3310262"/>
              <a:ext cx="2651253" cy="413359"/>
            </a:xfrm>
            <a:prstGeom prst="rect">
              <a:avLst/>
            </a:prstGeom>
            <a:solidFill>
              <a:schemeClr val="tx1"/>
            </a:solidFill>
            <a:ln w="25400" cap="flat">
              <a:no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1" hangingPunct="0">
                <a:lnSpc>
                  <a:spcPct val="100000"/>
                </a:lnSpc>
                <a:spcBef>
                  <a:spcPts val="0"/>
                </a:spcBef>
                <a:spcAft>
                  <a:spcPts val="0"/>
                </a:spcAft>
                <a:buClrTx/>
                <a:buSzTx/>
                <a:buFontTx/>
                <a:buNone/>
                <a:tabLst/>
              </a:pPr>
              <a:r>
                <a:rPr kumimoji="0" lang="en-US" sz="2000" b="1" i="0" u="none" strike="noStrike" cap="none" spc="0" normalizeH="0" baseline="0" dirty="0">
                  <a:ln>
                    <a:noFill/>
                  </a:ln>
                  <a:solidFill>
                    <a:schemeClr val="bg1"/>
                  </a:solidFill>
                  <a:effectLst/>
                  <a:uFillTx/>
                  <a:latin typeface="+mn-lt"/>
                  <a:ea typeface="+mn-ea"/>
                  <a:cs typeface="+mn-cs"/>
                  <a:sym typeface="Helvetica"/>
                </a:rPr>
                <a:t>Atelectasis</a:t>
              </a:r>
            </a:p>
          </p:txBody>
        </p:sp>
        <p:sp>
          <p:nvSpPr>
            <p:cNvPr id="33" name="Rectangle 32">
              <a:extLst>
                <a:ext uri="{FF2B5EF4-FFF2-40B4-BE49-F238E27FC236}">
                  <a16:creationId xmlns:a16="http://schemas.microsoft.com/office/drawing/2014/main" id="{B9687B0D-DFF5-2247-97A4-FAAC5BD8890F}"/>
                </a:ext>
              </a:extLst>
            </p:cNvPr>
            <p:cNvSpPr/>
            <p:nvPr/>
          </p:nvSpPr>
          <p:spPr>
            <a:xfrm>
              <a:off x="463470" y="4066403"/>
              <a:ext cx="4585048" cy="2246765"/>
            </a:xfrm>
            <a:prstGeom prst="rect">
              <a:avLst/>
            </a:prstGeom>
            <a:noFill/>
            <a:ln w="25400" cap="flat">
              <a:no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342900" marR="0" indent="-342900" algn="l" defTabSz="914400" rtl="0" fontAlgn="auto" latinLnBrk="1" hangingPunct="0">
                <a:lnSpc>
                  <a:spcPct val="100000"/>
                </a:lnSpc>
                <a:spcBef>
                  <a:spcPts val="0"/>
                </a:spcBef>
                <a:spcAft>
                  <a:spcPts val="0"/>
                </a:spcAft>
                <a:buClrTx/>
                <a:buSzTx/>
                <a:buFont typeface="Arial" charset="0"/>
                <a:buChar char="•"/>
                <a:tabLst/>
              </a:pPr>
              <a:r>
                <a:rPr kumimoji="0" lang="en-US" sz="2000" b="0" i="0" u="none" strike="noStrike" cap="none" spc="0" normalizeH="0" baseline="0" dirty="0">
                  <a:ln>
                    <a:noFill/>
                  </a:ln>
                  <a:effectLst/>
                  <a:uFillTx/>
                  <a:latin typeface="+mn-lt"/>
                  <a:ea typeface="+mn-ea"/>
                  <a:cs typeface="+mn-cs"/>
                  <a:sym typeface="Helvetica"/>
                </a:rPr>
                <a:t>Look for: Air bronchograms</a:t>
              </a:r>
            </a:p>
            <a:p>
              <a:pPr marL="342900" marR="0" indent="-342900" algn="l" defTabSz="914400" rtl="0" fontAlgn="auto" latinLnBrk="1" hangingPunct="0">
                <a:lnSpc>
                  <a:spcPct val="100000"/>
                </a:lnSpc>
                <a:spcBef>
                  <a:spcPts val="0"/>
                </a:spcBef>
                <a:spcAft>
                  <a:spcPts val="0"/>
                </a:spcAft>
                <a:buClrTx/>
                <a:buSzTx/>
                <a:buFont typeface="Arial" charset="0"/>
                <a:buChar char="•"/>
                <a:tabLst/>
              </a:pPr>
              <a:r>
                <a:rPr kumimoji="0" lang="en-US" sz="2000" b="0" i="0" u="none" strike="noStrike" cap="none" spc="0" normalizeH="0" baseline="0" dirty="0">
                  <a:ln>
                    <a:noFill/>
                  </a:ln>
                  <a:effectLst/>
                  <a:uFillTx/>
                  <a:latin typeface="+mn-lt"/>
                  <a:ea typeface="+mn-ea"/>
                  <a:cs typeface="+mn-cs"/>
                  <a:sym typeface="Helvetica"/>
                </a:rPr>
                <a:t>Cause by: Pus, Aspiration, Water, Blood</a:t>
              </a:r>
            </a:p>
            <a:p>
              <a:pPr marL="342900" marR="0" indent="-342900" algn="l" defTabSz="914400" rtl="0" fontAlgn="auto" latinLnBrk="1" hangingPunct="0">
                <a:lnSpc>
                  <a:spcPct val="100000"/>
                </a:lnSpc>
                <a:spcBef>
                  <a:spcPts val="0"/>
                </a:spcBef>
                <a:spcAft>
                  <a:spcPts val="0"/>
                </a:spcAft>
                <a:buClrTx/>
                <a:buSzTx/>
                <a:buFont typeface="Arial" charset="0"/>
                <a:buChar char="•"/>
                <a:tabLst/>
              </a:pPr>
              <a:r>
                <a:rPr lang="en-US" sz="2000" dirty="0">
                  <a:sym typeface="Helvetica"/>
                </a:rPr>
                <a:t>Subtype: </a:t>
              </a:r>
            </a:p>
            <a:p>
              <a:pPr marL="1074420" lvl="1" indent="-342900" defTabSz="914400" latinLnBrk="1" hangingPunct="0">
                <a:buFont typeface="Arial" charset="0"/>
                <a:buChar char="•"/>
              </a:pPr>
              <a:r>
                <a:rPr lang="en-US" sz="2000" dirty="0">
                  <a:sym typeface="Helvetica"/>
                </a:rPr>
                <a:t>Patchy = incomplete filling</a:t>
              </a:r>
            </a:p>
            <a:p>
              <a:pPr marL="1074420" lvl="1" indent="-342900" defTabSz="914400" latinLnBrk="1" hangingPunct="0">
                <a:buFont typeface="Arial" charset="0"/>
                <a:buChar char="•"/>
              </a:pPr>
              <a:r>
                <a:rPr kumimoji="0" lang="en-US" sz="2000" b="0" i="0" u="none" strike="noStrike" cap="none" spc="0" normalizeH="0" baseline="0" dirty="0">
                  <a:ln>
                    <a:noFill/>
                  </a:ln>
                  <a:effectLst/>
                  <a:uFillTx/>
                  <a:latin typeface="+mn-lt"/>
                  <a:ea typeface="+mn-ea"/>
                  <a:cs typeface="+mn-cs"/>
                  <a:sym typeface="Helvetica"/>
                </a:rPr>
                <a:t>Dense</a:t>
              </a:r>
            </a:p>
            <a:p>
              <a:pPr marL="1074420" lvl="1" indent="-342900" defTabSz="914400" latinLnBrk="1" hangingPunct="0">
                <a:buFont typeface="Arial" charset="0"/>
                <a:buChar char="•"/>
              </a:pPr>
              <a:r>
                <a:rPr kumimoji="0" lang="en-US" sz="2000" b="0" i="0" u="none" strike="noStrike" cap="none" spc="0" normalizeH="0" baseline="0" dirty="0">
                  <a:ln>
                    <a:noFill/>
                  </a:ln>
                  <a:effectLst/>
                  <a:uFillTx/>
                  <a:latin typeface="+mn-lt"/>
                  <a:ea typeface="+mn-ea"/>
                  <a:cs typeface="+mn-cs"/>
                  <a:sym typeface="Helvetica"/>
                </a:rPr>
                <a:t>Lobar</a:t>
              </a:r>
            </a:p>
            <a:p>
              <a:pPr marL="1074420" lvl="1" indent="-342900" defTabSz="914400" latinLnBrk="1" hangingPunct="0">
                <a:buFont typeface="Arial" charset="0"/>
                <a:buChar char="•"/>
              </a:pPr>
              <a:r>
                <a:rPr lang="en-US" sz="2000" dirty="0">
                  <a:sym typeface="Helvetica"/>
                </a:rPr>
                <a:t>Multifocal</a:t>
              </a:r>
              <a:endParaRPr kumimoji="0" lang="en-US" sz="2000" b="0" i="0" u="none" strike="noStrike" cap="none" spc="0" normalizeH="0" baseline="0" dirty="0">
                <a:ln>
                  <a:noFill/>
                </a:ln>
                <a:effectLst/>
                <a:uFillTx/>
                <a:latin typeface="+mn-lt"/>
                <a:ea typeface="+mn-ea"/>
                <a:cs typeface="+mn-cs"/>
                <a:sym typeface="Helvetica"/>
              </a:endParaRPr>
            </a:p>
          </p:txBody>
        </p:sp>
        <p:cxnSp>
          <p:nvCxnSpPr>
            <p:cNvPr id="34" name="Elbow Connector 33">
              <a:extLst>
                <a:ext uri="{FF2B5EF4-FFF2-40B4-BE49-F238E27FC236}">
                  <a16:creationId xmlns:a16="http://schemas.microsoft.com/office/drawing/2014/main" id="{DE81ABF7-7838-504F-9710-CA0E76DC9A30}"/>
                </a:ext>
              </a:extLst>
            </p:cNvPr>
            <p:cNvCxnSpPr>
              <a:cxnSpLocks/>
              <a:stCxn id="30" idx="2"/>
              <a:endCxn id="31" idx="0"/>
            </p:cNvCxnSpPr>
            <p:nvPr/>
          </p:nvCxnSpPr>
          <p:spPr>
            <a:xfrm rot="5400000">
              <a:off x="4516674" y="308716"/>
              <a:ext cx="541957" cy="5428476"/>
            </a:xfrm>
            <a:prstGeom prst="bentConnector3">
              <a:avLst>
                <a:gd name="adj1" fmla="val 50000"/>
              </a:avLst>
            </a:prstGeom>
            <a:noFill/>
            <a:ln w="25400" cap="flat">
              <a:solidFill>
                <a:schemeClr val="tx1"/>
              </a:solidFill>
              <a:prstDash val="solid"/>
              <a:bevel/>
            </a:ln>
            <a:effectLst/>
          </p:spPr>
          <p:style>
            <a:lnRef idx="0">
              <a:scrgbClr r="0" g="0" b="0"/>
            </a:lnRef>
            <a:fillRef idx="0">
              <a:scrgbClr r="0" g="0" b="0"/>
            </a:fillRef>
            <a:effectRef idx="0">
              <a:scrgbClr r="0" g="0" b="0"/>
            </a:effectRef>
            <a:fontRef idx="none"/>
          </p:style>
        </p:cxnSp>
        <p:sp>
          <p:nvSpPr>
            <p:cNvPr id="36" name="Rectangle 35">
              <a:extLst>
                <a:ext uri="{FF2B5EF4-FFF2-40B4-BE49-F238E27FC236}">
                  <a16:creationId xmlns:a16="http://schemas.microsoft.com/office/drawing/2014/main" id="{3AB1E7E9-BBE5-464C-A19E-118AC0E9AB2A}"/>
                </a:ext>
              </a:extLst>
            </p:cNvPr>
            <p:cNvSpPr/>
            <p:nvPr/>
          </p:nvSpPr>
          <p:spPr>
            <a:xfrm>
              <a:off x="6265770" y="3448884"/>
              <a:ext cx="2514952" cy="413359"/>
            </a:xfrm>
            <a:prstGeom prst="rect">
              <a:avLst/>
            </a:prstGeom>
            <a:solidFill>
              <a:schemeClr val="tx1"/>
            </a:solidFill>
            <a:ln w="25400" cap="flat">
              <a:no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0" marR="0" indent="0" algn="ctr" defTabSz="914400" rtl="0" fontAlgn="auto" latinLnBrk="1" hangingPunct="0">
                <a:lnSpc>
                  <a:spcPct val="100000"/>
                </a:lnSpc>
                <a:spcBef>
                  <a:spcPts val="0"/>
                </a:spcBef>
                <a:spcAft>
                  <a:spcPts val="0"/>
                </a:spcAft>
                <a:buClrTx/>
                <a:buSzTx/>
                <a:buFontTx/>
                <a:buNone/>
                <a:tabLst/>
              </a:pPr>
              <a:r>
                <a:rPr lang="en-US" sz="2000" b="1" dirty="0">
                  <a:solidFill>
                    <a:schemeClr val="bg1"/>
                  </a:solidFill>
                </a:rPr>
                <a:t>Interstitial</a:t>
              </a:r>
              <a:endParaRPr kumimoji="0" lang="en-US" sz="2000" b="1" i="0" u="none" strike="noStrike" cap="none" spc="0" normalizeH="0" baseline="0" dirty="0">
                <a:ln>
                  <a:noFill/>
                </a:ln>
                <a:solidFill>
                  <a:schemeClr val="bg1"/>
                </a:solidFill>
                <a:effectLst/>
                <a:uFillTx/>
                <a:latin typeface="+mn-lt"/>
                <a:ea typeface="+mn-ea"/>
                <a:cs typeface="+mn-cs"/>
                <a:sym typeface="Helvetica"/>
              </a:endParaRPr>
            </a:p>
          </p:txBody>
        </p:sp>
        <p:cxnSp>
          <p:nvCxnSpPr>
            <p:cNvPr id="37" name="Straight Connector 36">
              <a:extLst>
                <a:ext uri="{FF2B5EF4-FFF2-40B4-BE49-F238E27FC236}">
                  <a16:creationId xmlns:a16="http://schemas.microsoft.com/office/drawing/2014/main" id="{6716999C-966E-DE49-BCA3-917158DA0717}"/>
                </a:ext>
              </a:extLst>
            </p:cNvPr>
            <p:cNvCxnSpPr>
              <a:cxnSpLocks/>
              <a:stCxn id="30" idx="2"/>
              <a:endCxn id="36" idx="0"/>
            </p:cNvCxnSpPr>
            <p:nvPr/>
          </p:nvCxnSpPr>
          <p:spPr>
            <a:xfrm>
              <a:off x="7501890" y="2751976"/>
              <a:ext cx="21356" cy="696908"/>
            </a:xfrm>
            <a:prstGeom prst="line">
              <a:avLst/>
            </a:prstGeom>
            <a:noFill/>
            <a:ln w="25400" cap="flat">
              <a:solidFill>
                <a:schemeClr val="tx1"/>
              </a:solidFill>
              <a:prstDash val="solid"/>
              <a:bevel/>
            </a:ln>
            <a:effectLst/>
          </p:spPr>
          <p:style>
            <a:lnRef idx="0">
              <a:scrgbClr r="0" g="0" b="0"/>
            </a:lnRef>
            <a:fillRef idx="0">
              <a:scrgbClr r="0" g="0" b="0"/>
            </a:fillRef>
            <a:effectRef idx="0">
              <a:scrgbClr r="0" g="0" b="0"/>
            </a:effectRef>
            <a:fontRef idx="none"/>
          </p:style>
        </p:cxnSp>
        <p:sp>
          <p:nvSpPr>
            <p:cNvPr id="38" name="Rectangle 37">
              <a:extLst>
                <a:ext uri="{FF2B5EF4-FFF2-40B4-BE49-F238E27FC236}">
                  <a16:creationId xmlns:a16="http://schemas.microsoft.com/office/drawing/2014/main" id="{67E20597-596A-BC4E-982E-DD6A9F0FB375}"/>
                </a:ext>
              </a:extLst>
            </p:cNvPr>
            <p:cNvSpPr/>
            <p:nvPr/>
          </p:nvSpPr>
          <p:spPr>
            <a:xfrm>
              <a:off x="5433136" y="3848989"/>
              <a:ext cx="5513908" cy="1938988"/>
            </a:xfrm>
            <a:prstGeom prst="rect">
              <a:avLst/>
            </a:prstGeom>
            <a:noFill/>
            <a:ln w="25400" cap="flat">
              <a:no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342900" marR="0" indent="-342900" algn="l" defTabSz="914400" rtl="0" fontAlgn="auto" latinLnBrk="1" hangingPunct="0">
                <a:lnSpc>
                  <a:spcPct val="100000"/>
                </a:lnSpc>
                <a:spcBef>
                  <a:spcPts val="0"/>
                </a:spcBef>
                <a:spcAft>
                  <a:spcPts val="0"/>
                </a:spcAft>
                <a:buClrTx/>
                <a:buSzTx/>
                <a:buFont typeface="Arial" charset="0"/>
                <a:buChar char="•"/>
                <a:tabLst/>
              </a:pPr>
              <a:r>
                <a:rPr lang="en-US" sz="2000" dirty="0">
                  <a:sym typeface="Helvetica"/>
                </a:rPr>
                <a:t>Linear: </a:t>
              </a:r>
            </a:p>
            <a:p>
              <a:pPr marL="1074420" lvl="1" indent="-342900" defTabSz="914400" latinLnBrk="1" hangingPunct="0">
                <a:buFont typeface="Arial" charset="0"/>
                <a:buChar char="•"/>
              </a:pPr>
              <a:r>
                <a:rPr lang="en-US" sz="2000" dirty="0">
                  <a:sym typeface="Helvetica"/>
                </a:rPr>
                <a:t>Kerley B-lines = thickening of </a:t>
              </a:r>
              <a:r>
                <a:rPr lang="en-US" sz="2000" dirty="0" err="1">
                  <a:sym typeface="Helvetica"/>
                </a:rPr>
                <a:t>septae</a:t>
              </a:r>
              <a:r>
                <a:rPr lang="en-US" sz="2000" dirty="0">
                  <a:sym typeface="Helvetica"/>
                </a:rPr>
                <a:t> from fluid</a:t>
              </a:r>
            </a:p>
            <a:p>
              <a:pPr marL="1074420" lvl="1" indent="-342900" defTabSz="914400" latinLnBrk="1" hangingPunct="0">
                <a:buFont typeface="Arial" charset="0"/>
                <a:buChar char="•"/>
              </a:pPr>
              <a:r>
                <a:rPr lang="en-US" sz="2000" dirty="0">
                  <a:sym typeface="Helvetica"/>
                </a:rPr>
                <a:t>look for peripheral, perpendicular lines</a:t>
              </a:r>
            </a:p>
            <a:p>
              <a:pPr marL="342900" indent="-342900" defTabSz="914400" latinLnBrk="1" hangingPunct="0">
                <a:buFont typeface="Arial" charset="0"/>
                <a:buChar char="•"/>
              </a:pPr>
              <a:r>
                <a:rPr lang="en-US" sz="2000" dirty="0">
                  <a:sym typeface="Helvetica"/>
                </a:rPr>
                <a:t>Reticular: net-like linear opacities (e.g. IPF)</a:t>
              </a:r>
            </a:p>
            <a:p>
              <a:pPr marL="342900" indent="-342900" defTabSz="914400" latinLnBrk="1" hangingPunct="0">
                <a:buFont typeface="Arial" charset="0"/>
                <a:buChar char="•"/>
              </a:pPr>
              <a:r>
                <a:rPr lang="en-US" sz="2000" dirty="0">
                  <a:sym typeface="Helvetica"/>
                </a:rPr>
                <a:t>Nodule: LAD (hilar), Masses, </a:t>
              </a:r>
              <a:r>
                <a:rPr lang="en-US" sz="2000" dirty="0" err="1">
                  <a:sym typeface="Helvetica"/>
                </a:rPr>
                <a:t>Miliary</a:t>
              </a:r>
              <a:endParaRPr lang="en-US" sz="2000" dirty="0">
                <a:sym typeface="Helvetica"/>
              </a:endParaRPr>
            </a:p>
          </p:txBody>
        </p:sp>
        <p:sp>
          <p:nvSpPr>
            <p:cNvPr id="39" name="Rectangle 38">
              <a:extLst>
                <a:ext uri="{FF2B5EF4-FFF2-40B4-BE49-F238E27FC236}">
                  <a16:creationId xmlns:a16="http://schemas.microsoft.com/office/drawing/2014/main" id="{37B13DEB-0298-944D-BBD5-EF38FFFB3306}"/>
                </a:ext>
              </a:extLst>
            </p:cNvPr>
            <p:cNvSpPr/>
            <p:nvPr/>
          </p:nvSpPr>
          <p:spPr>
            <a:xfrm>
              <a:off x="11480049" y="3949483"/>
              <a:ext cx="3150351" cy="1323435"/>
            </a:xfrm>
            <a:prstGeom prst="rect">
              <a:avLst/>
            </a:prstGeom>
            <a:noFill/>
            <a:ln w="25400" cap="flat">
              <a:no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marL="342900" marR="0" indent="-342900" algn="l" defTabSz="914400" rtl="0" fontAlgn="auto" latinLnBrk="1" hangingPunct="0">
                <a:lnSpc>
                  <a:spcPct val="100000"/>
                </a:lnSpc>
                <a:spcBef>
                  <a:spcPts val="0"/>
                </a:spcBef>
                <a:spcAft>
                  <a:spcPts val="0"/>
                </a:spcAft>
                <a:buClrTx/>
                <a:buSzTx/>
                <a:buFont typeface="Arial" charset="0"/>
                <a:buChar char="•"/>
                <a:tabLst/>
              </a:pPr>
              <a:r>
                <a:rPr kumimoji="0" lang="en-US" sz="2000" b="0" i="0" u="none" strike="noStrike" cap="none" spc="0" normalizeH="0" baseline="0" dirty="0">
                  <a:ln>
                    <a:noFill/>
                  </a:ln>
                  <a:effectLst/>
                  <a:uFillTx/>
                  <a:latin typeface="+mn-lt"/>
                  <a:ea typeface="+mn-ea"/>
                  <a:cs typeface="+mn-cs"/>
                  <a:sym typeface="Helvetica"/>
                </a:rPr>
                <a:t>Linear or Wedge Shaped</a:t>
              </a:r>
            </a:p>
            <a:p>
              <a:pPr marL="342900" marR="0" indent="-342900" algn="l" defTabSz="914400" rtl="0" fontAlgn="auto" latinLnBrk="1" hangingPunct="0">
                <a:lnSpc>
                  <a:spcPct val="100000"/>
                </a:lnSpc>
                <a:spcBef>
                  <a:spcPts val="0"/>
                </a:spcBef>
                <a:spcAft>
                  <a:spcPts val="0"/>
                </a:spcAft>
                <a:buClrTx/>
                <a:buSzTx/>
                <a:buFont typeface="Arial" charset="0"/>
                <a:buChar char="•"/>
                <a:tabLst/>
              </a:pPr>
              <a:r>
                <a:rPr lang="en-US" sz="2000" dirty="0">
                  <a:sym typeface="Helvetica"/>
                </a:rPr>
                <a:t>Look for: </a:t>
              </a:r>
            </a:p>
            <a:p>
              <a:pPr marL="1074420" lvl="1" indent="-342900" defTabSz="914400" latinLnBrk="1" hangingPunct="0">
                <a:buFont typeface="Arial" charset="0"/>
                <a:buChar char="•"/>
              </a:pPr>
              <a:r>
                <a:rPr lang="en-US" sz="2000" dirty="0">
                  <a:sym typeface="Helvetica"/>
                </a:rPr>
                <a:t>volume loss</a:t>
              </a:r>
            </a:p>
            <a:p>
              <a:pPr marL="1074420" lvl="1" indent="-342900" defTabSz="914400" latinLnBrk="1" hangingPunct="0">
                <a:buFont typeface="Arial" charset="0"/>
                <a:buChar char="•"/>
              </a:pPr>
              <a:r>
                <a:rPr kumimoji="0" lang="en-US" sz="2000" b="0" i="0" u="none" strike="noStrike" cap="none" spc="0" normalizeH="0" baseline="0" dirty="0">
                  <a:ln>
                    <a:noFill/>
                  </a:ln>
                  <a:effectLst/>
                  <a:uFillTx/>
                  <a:latin typeface="+mn-lt"/>
                  <a:ea typeface="+mn-ea"/>
                  <a:cs typeface="+mn-cs"/>
                  <a:sym typeface="Helvetica"/>
                </a:rPr>
                <a:t>Apex at hilum</a:t>
              </a:r>
            </a:p>
          </p:txBody>
        </p:sp>
      </p:grpSp>
      <p:cxnSp>
        <p:nvCxnSpPr>
          <p:cNvPr id="56" name="Elbow Connector 55">
            <a:extLst>
              <a:ext uri="{FF2B5EF4-FFF2-40B4-BE49-F238E27FC236}">
                <a16:creationId xmlns:a16="http://schemas.microsoft.com/office/drawing/2014/main" id="{3BA1E72B-73A1-0440-B866-6E0195136885}"/>
              </a:ext>
            </a:extLst>
          </p:cNvPr>
          <p:cNvCxnSpPr>
            <a:cxnSpLocks/>
          </p:cNvCxnSpPr>
          <p:nvPr/>
        </p:nvCxnSpPr>
        <p:spPr>
          <a:xfrm rot="16200000" flipH="1">
            <a:off x="9928820" y="336187"/>
            <a:ext cx="574615" cy="5428476"/>
          </a:xfrm>
          <a:prstGeom prst="bentConnector3">
            <a:avLst>
              <a:gd name="adj1" fmla="val 50000"/>
            </a:avLst>
          </a:prstGeom>
          <a:noFill/>
          <a:ln w="25400" cap="flat">
            <a:solidFill>
              <a:schemeClr val="tx1"/>
            </a:solidFill>
            <a:prstDash val="solid"/>
            <a:bevel/>
          </a:ln>
          <a:effectLst/>
        </p:spPr>
        <p:style>
          <a:lnRef idx="0">
            <a:scrgbClr r="0" g="0" b="0"/>
          </a:lnRef>
          <a:fillRef idx="0">
            <a:scrgbClr r="0" g="0" b="0"/>
          </a:fillRef>
          <a:effectRef idx="0">
            <a:scrgbClr r="0" g="0" b="0"/>
          </a:effectRef>
          <a:fontRef idx="none"/>
        </p:style>
      </p:cxnSp>
      <p:sp>
        <p:nvSpPr>
          <p:cNvPr id="60" name="Frame 59">
            <a:extLst>
              <a:ext uri="{FF2B5EF4-FFF2-40B4-BE49-F238E27FC236}">
                <a16:creationId xmlns:a16="http://schemas.microsoft.com/office/drawing/2014/main" id="{5F7DC249-194E-F942-A515-DD09FC2879ED}"/>
              </a:ext>
            </a:extLst>
          </p:cNvPr>
          <p:cNvSpPr/>
          <p:nvPr/>
        </p:nvSpPr>
        <p:spPr>
          <a:xfrm>
            <a:off x="1454740" y="4965142"/>
            <a:ext cx="2937646" cy="391809"/>
          </a:xfrm>
          <a:prstGeom prst="frame">
            <a:avLst>
              <a:gd name="adj1" fmla="val 3972"/>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solidFill>
            </a:endParaRPr>
          </a:p>
        </p:txBody>
      </p:sp>
      <p:sp>
        <p:nvSpPr>
          <p:cNvPr id="61" name="Frame 60">
            <a:extLst>
              <a:ext uri="{FF2B5EF4-FFF2-40B4-BE49-F238E27FC236}">
                <a16:creationId xmlns:a16="http://schemas.microsoft.com/office/drawing/2014/main" id="{7B435A3D-B70F-C445-A060-29327ED36147}"/>
              </a:ext>
            </a:extLst>
          </p:cNvPr>
          <p:cNvSpPr/>
          <p:nvPr/>
        </p:nvSpPr>
        <p:spPr>
          <a:xfrm>
            <a:off x="1827063" y="4396198"/>
            <a:ext cx="573238" cy="391809"/>
          </a:xfrm>
          <a:prstGeom prst="frame">
            <a:avLst>
              <a:gd name="adj1" fmla="val 3972"/>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solidFill>
            </a:endParaRPr>
          </a:p>
        </p:txBody>
      </p:sp>
    </p:spTree>
    <p:extLst>
      <p:ext uri="{BB962C8B-B14F-4D97-AF65-F5344CB8AC3E}">
        <p14:creationId xmlns:p14="http://schemas.microsoft.com/office/powerpoint/2010/main" val="1260750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885B-356E-8040-BC99-2DF08F4E6E4E}"/>
              </a:ext>
            </a:extLst>
          </p:cNvPr>
          <p:cNvSpPr>
            <a:spLocks noGrp="1"/>
          </p:cNvSpPr>
          <p:nvPr>
            <p:ph type="title"/>
          </p:nvPr>
        </p:nvSpPr>
        <p:spPr/>
        <p:txBody>
          <a:bodyPr/>
          <a:lstStyle/>
          <a:p>
            <a:r>
              <a:rPr lang="en-US" dirty="0"/>
              <a:t>CXR </a:t>
            </a:r>
            <a:r>
              <a:rPr lang="en-US" dirty="0">
                <a:solidFill>
                  <a:schemeClr val="bg1">
                    <a:lumMod val="50000"/>
                  </a:schemeClr>
                </a:solidFill>
              </a:rPr>
              <a:t>Findings</a:t>
            </a:r>
            <a:endParaRPr lang="en-US" dirty="0"/>
          </a:p>
        </p:txBody>
      </p:sp>
      <p:sp>
        <p:nvSpPr>
          <p:cNvPr id="4" name="Text Placeholder 3">
            <a:extLst>
              <a:ext uri="{FF2B5EF4-FFF2-40B4-BE49-F238E27FC236}">
                <a16:creationId xmlns:a16="http://schemas.microsoft.com/office/drawing/2014/main" id="{6A612E83-EB65-C640-A3DA-B8C54D467569}"/>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graphicFrame>
        <p:nvGraphicFramePr>
          <p:cNvPr id="3" name="Table 2">
            <a:extLst>
              <a:ext uri="{FF2B5EF4-FFF2-40B4-BE49-F238E27FC236}">
                <a16:creationId xmlns:a16="http://schemas.microsoft.com/office/drawing/2014/main" id="{D2B843BD-35A8-884D-924A-436698BC39BE}"/>
              </a:ext>
            </a:extLst>
          </p:cNvPr>
          <p:cNvGraphicFramePr>
            <a:graphicFrameLocks noGrp="1"/>
          </p:cNvGraphicFramePr>
          <p:nvPr>
            <p:extLst>
              <p:ext uri="{D42A27DB-BD31-4B8C-83A1-F6EECF244321}">
                <p14:modId xmlns:p14="http://schemas.microsoft.com/office/powerpoint/2010/main" val="3974886584"/>
              </p:ext>
            </p:extLst>
          </p:nvPr>
        </p:nvGraphicFramePr>
        <p:xfrm>
          <a:off x="1104900" y="2547223"/>
          <a:ext cx="12793980" cy="3694176"/>
        </p:xfrm>
        <a:graphic>
          <a:graphicData uri="http://schemas.openxmlformats.org/drawingml/2006/table">
            <a:tbl>
              <a:tblPr firstRow="1" bandRow="1">
                <a:tableStyleId>{21E4AEA4-8DFA-4A89-87EB-49C32662AFE0}</a:tableStyleId>
              </a:tblPr>
              <a:tblGrid>
                <a:gridCol w="4264660">
                  <a:extLst>
                    <a:ext uri="{9D8B030D-6E8A-4147-A177-3AD203B41FA5}">
                      <a16:colId xmlns:a16="http://schemas.microsoft.com/office/drawing/2014/main" val="1037375268"/>
                    </a:ext>
                  </a:extLst>
                </a:gridCol>
                <a:gridCol w="4264660">
                  <a:extLst>
                    <a:ext uri="{9D8B030D-6E8A-4147-A177-3AD203B41FA5}">
                      <a16:colId xmlns:a16="http://schemas.microsoft.com/office/drawing/2014/main" val="1587648343"/>
                    </a:ext>
                  </a:extLst>
                </a:gridCol>
                <a:gridCol w="4264660">
                  <a:extLst>
                    <a:ext uri="{9D8B030D-6E8A-4147-A177-3AD203B41FA5}">
                      <a16:colId xmlns:a16="http://schemas.microsoft.com/office/drawing/2014/main" val="1394930530"/>
                    </a:ext>
                  </a:extLst>
                </a:gridCol>
              </a:tblGrid>
              <a:tr h="876269">
                <a:tc>
                  <a:txBody>
                    <a:bodyPr/>
                    <a:lstStyle/>
                    <a:p>
                      <a:r>
                        <a:rPr lang="en-US" dirty="0"/>
                        <a:t>Classic to COVID </a:t>
                      </a:r>
                    </a:p>
                    <a:p>
                      <a:r>
                        <a:rPr lang="en-US" dirty="0"/>
                        <a:t>(though ?specific)</a:t>
                      </a:r>
                    </a:p>
                  </a:txBody>
                  <a:tcPr/>
                </a:tc>
                <a:tc>
                  <a:txBody>
                    <a:bodyPr/>
                    <a:lstStyle/>
                    <a:p>
                      <a:r>
                        <a:rPr lang="en-US" dirty="0"/>
                        <a:t>Might be COVID, might be something else</a:t>
                      </a:r>
                    </a:p>
                  </a:txBody>
                  <a:tcPr/>
                </a:tc>
                <a:tc>
                  <a:txBody>
                    <a:bodyPr/>
                    <a:lstStyle/>
                    <a:p>
                      <a:r>
                        <a:rPr lang="en-US" dirty="0"/>
                        <a:t>Not generally found with COVID</a:t>
                      </a:r>
                    </a:p>
                  </a:txBody>
                  <a:tcPr/>
                </a:tc>
                <a:extLst>
                  <a:ext uri="{0D108BD9-81ED-4DB2-BD59-A6C34878D82A}">
                    <a16:rowId xmlns:a16="http://schemas.microsoft.com/office/drawing/2014/main" val="2114763375"/>
                  </a:ext>
                </a:extLst>
              </a:tr>
              <a:tr h="2634408">
                <a:tc>
                  <a:txBody>
                    <a:bodyPr/>
                    <a:lstStyle/>
                    <a:p>
                      <a:pPr marL="457200" marR="0" lvl="0" indent="-457200" algn="l" defTabSz="73152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Infiltrates that are:</a:t>
                      </a:r>
                    </a:p>
                    <a:p>
                      <a:pPr marL="1188720" marR="0" lvl="1" indent="-457200" algn="l" defTabSz="73152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Peripheral</a:t>
                      </a:r>
                    </a:p>
                    <a:p>
                      <a:pPr marL="1188720" marR="0" lvl="1" indent="-457200" algn="l" defTabSz="73152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Patchy (‘Hazy’)</a:t>
                      </a:r>
                    </a:p>
                    <a:p>
                      <a:pPr marL="1188720" marR="0" lvl="1" indent="-457200" algn="l" defTabSz="73152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Multifocal / Bilat.</a:t>
                      </a:r>
                    </a:p>
                    <a:p>
                      <a:pPr marL="1188720" marR="0" lvl="1" indent="-457200" algn="l" defTabSz="73152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Lower zone</a:t>
                      </a:r>
                    </a:p>
                    <a:p>
                      <a:endParaRPr lang="en-US" dirty="0"/>
                    </a:p>
                  </a:txBody>
                  <a:tcPr/>
                </a:tc>
                <a:tc>
                  <a:txBody>
                    <a:bodyPr/>
                    <a:lstStyle/>
                    <a:p>
                      <a:pPr marL="457200" indent="-457200">
                        <a:buFont typeface="Arial" panose="020B0604020202020204" pitchFamily="34" charset="0"/>
                        <a:buChar char="•"/>
                      </a:pPr>
                      <a:r>
                        <a:rPr lang="en-US" dirty="0"/>
                        <a:t>Lobar consolidation</a:t>
                      </a:r>
                    </a:p>
                  </a:txBody>
                  <a:tcPr/>
                </a:tc>
                <a:tc>
                  <a:txBody>
                    <a:bodyPr/>
                    <a:lstStyle/>
                    <a:p>
                      <a:pPr marL="457200" indent="-457200">
                        <a:buFont typeface="Arial" panose="020B0604020202020204" pitchFamily="34" charset="0"/>
                        <a:buChar char="•"/>
                      </a:pPr>
                      <a:r>
                        <a:rPr lang="en-US" dirty="0"/>
                        <a:t>Kerley B lines</a:t>
                      </a:r>
                    </a:p>
                    <a:p>
                      <a:pPr marL="457200" indent="-457200">
                        <a:buFont typeface="Arial" panose="020B0604020202020204" pitchFamily="34" charset="0"/>
                        <a:buChar char="•"/>
                      </a:pPr>
                      <a:r>
                        <a:rPr lang="en-US" dirty="0"/>
                        <a:t>Pleural effusions</a:t>
                      </a:r>
                    </a:p>
                    <a:p>
                      <a:pPr marL="457200" indent="-457200">
                        <a:buFont typeface="Arial" panose="020B0604020202020204" pitchFamily="34" charset="0"/>
                        <a:buChar char="•"/>
                      </a:pPr>
                      <a:r>
                        <a:rPr lang="en-US" dirty="0"/>
                        <a:t>Lymphadenopathy</a:t>
                      </a:r>
                    </a:p>
                  </a:txBody>
                  <a:tcPr/>
                </a:tc>
                <a:extLst>
                  <a:ext uri="{0D108BD9-81ED-4DB2-BD59-A6C34878D82A}">
                    <a16:rowId xmlns:a16="http://schemas.microsoft.com/office/drawing/2014/main" val="3412818348"/>
                  </a:ext>
                </a:extLst>
              </a:tr>
            </a:tbl>
          </a:graphicData>
        </a:graphic>
      </p:graphicFrame>
    </p:spTree>
    <p:extLst>
      <p:ext uri="{BB962C8B-B14F-4D97-AF65-F5344CB8AC3E}">
        <p14:creationId xmlns:p14="http://schemas.microsoft.com/office/powerpoint/2010/main" val="25535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885B-356E-8040-BC99-2DF08F4E6E4E}"/>
              </a:ext>
            </a:extLst>
          </p:cNvPr>
          <p:cNvSpPr>
            <a:spLocks noGrp="1"/>
          </p:cNvSpPr>
          <p:nvPr>
            <p:ph type="title"/>
          </p:nvPr>
        </p:nvSpPr>
        <p:spPr/>
        <p:txBody>
          <a:bodyPr/>
          <a:lstStyle/>
          <a:p>
            <a:r>
              <a:rPr lang="en-US" dirty="0"/>
              <a:t>CXR </a:t>
            </a:r>
            <a:r>
              <a:rPr lang="en-US" dirty="0">
                <a:solidFill>
                  <a:schemeClr val="bg1">
                    <a:lumMod val="50000"/>
                  </a:schemeClr>
                </a:solidFill>
              </a:rPr>
              <a:t>practice #1</a:t>
            </a:r>
            <a:endParaRPr lang="en-US" dirty="0"/>
          </a:p>
        </p:txBody>
      </p:sp>
      <p:sp>
        <p:nvSpPr>
          <p:cNvPr id="4" name="Text Placeholder 3">
            <a:extLst>
              <a:ext uri="{FF2B5EF4-FFF2-40B4-BE49-F238E27FC236}">
                <a16:creationId xmlns:a16="http://schemas.microsoft.com/office/drawing/2014/main" id="{6A612E83-EB65-C640-A3DA-B8C54D467569}"/>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pic>
        <p:nvPicPr>
          <p:cNvPr id="3" name="Picture 2">
            <a:extLst>
              <a:ext uri="{FF2B5EF4-FFF2-40B4-BE49-F238E27FC236}">
                <a16:creationId xmlns:a16="http://schemas.microsoft.com/office/drawing/2014/main" id="{584D6778-E926-924B-A17A-81227541FAC9}"/>
              </a:ext>
            </a:extLst>
          </p:cNvPr>
          <p:cNvPicPr>
            <a:picLocks noChangeAspect="1"/>
          </p:cNvPicPr>
          <p:nvPr/>
        </p:nvPicPr>
        <p:blipFill>
          <a:blip r:embed="rId3"/>
          <a:stretch>
            <a:fillRect/>
          </a:stretch>
        </p:blipFill>
        <p:spPr>
          <a:xfrm>
            <a:off x="1642363" y="2705425"/>
            <a:ext cx="4140200" cy="3810000"/>
          </a:xfrm>
          <a:prstGeom prst="rect">
            <a:avLst/>
          </a:prstGeom>
        </p:spPr>
      </p:pic>
      <p:sp>
        <p:nvSpPr>
          <p:cNvPr id="5" name="Rectangle 4">
            <a:extLst>
              <a:ext uri="{FF2B5EF4-FFF2-40B4-BE49-F238E27FC236}">
                <a16:creationId xmlns:a16="http://schemas.microsoft.com/office/drawing/2014/main" id="{41940A2B-EB51-2B48-8244-FC754669A495}"/>
              </a:ext>
            </a:extLst>
          </p:cNvPr>
          <p:cNvSpPr/>
          <p:nvPr/>
        </p:nvSpPr>
        <p:spPr>
          <a:xfrm>
            <a:off x="3623264" y="1583244"/>
            <a:ext cx="7757252" cy="646331"/>
          </a:xfrm>
          <a:prstGeom prst="rect">
            <a:avLst/>
          </a:prstGeom>
        </p:spPr>
        <p:txBody>
          <a:bodyPr wrap="none">
            <a:spAutoFit/>
          </a:bodyPr>
          <a:lstStyle/>
          <a:p>
            <a:pPr lvl="0">
              <a:defRPr/>
            </a:pPr>
            <a:r>
              <a:rPr lang="en-US" sz="3600" dirty="0" err="1">
                <a:solidFill>
                  <a:schemeClr val="tx1">
                    <a:lumMod val="65000"/>
                    <a:lumOff val="35000"/>
                  </a:schemeClr>
                </a:solidFill>
              </a:rPr>
              <a:t>DDx</a:t>
            </a:r>
            <a:r>
              <a:rPr lang="en-US" sz="3600" dirty="0">
                <a:solidFill>
                  <a:schemeClr val="tx1">
                    <a:lumMod val="65000"/>
                    <a:lumOff val="35000"/>
                  </a:schemeClr>
                </a:solidFill>
              </a:rPr>
              <a:t> = COVID vs other URI (not dyspneic)</a:t>
            </a:r>
          </a:p>
        </p:txBody>
      </p:sp>
    </p:spTree>
    <p:extLst>
      <p:ext uri="{BB962C8B-B14F-4D97-AF65-F5344CB8AC3E}">
        <p14:creationId xmlns:p14="http://schemas.microsoft.com/office/powerpoint/2010/main" val="1601636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885B-356E-8040-BC99-2DF08F4E6E4E}"/>
              </a:ext>
            </a:extLst>
          </p:cNvPr>
          <p:cNvSpPr>
            <a:spLocks noGrp="1"/>
          </p:cNvSpPr>
          <p:nvPr>
            <p:ph type="title"/>
          </p:nvPr>
        </p:nvSpPr>
        <p:spPr/>
        <p:txBody>
          <a:bodyPr/>
          <a:lstStyle/>
          <a:p>
            <a:r>
              <a:rPr lang="en-US" dirty="0"/>
              <a:t>CXR </a:t>
            </a:r>
            <a:r>
              <a:rPr lang="en-US" dirty="0">
                <a:solidFill>
                  <a:schemeClr val="bg1">
                    <a:lumMod val="50000"/>
                  </a:schemeClr>
                </a:solidFill>
              </a:rPr>
              <a:t>practice #1</a:t>
            </a:r>
            <a:endParaRPr lang="en-US" dirty="0"/>
          </a:p>
        </p:txBody>
      </p:sp>
      <p:sp>
        <p:nvSpPr>
          <p:cNvPr id="4" name="Text Placeholder 3">
            <a:extLst>
              <a:ext uri="{FF2B5EF4-FFF2-40B4-BE49-F238E27FC236}">
                <a16:creationId xmlns:a16="http://schemas.microsoft.com/office/drawing/2014/main" id="{6A612E83-EB65-C640-A3DA-B8C54D467569}"/>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pic>
        <p:nvPicPr>
          <p:cNvPr id="3" name="Picture 2">
            <a:extLst>
              <a:ext uri="{FF2B5EF4-FFF2-40B4-BE49-F238E27FC236}">
                <a16:creationId xmlns:a16="http://schemas.microsoft.com/office/drawing/2014/main" id="{584D6778-E926-924B-A17A-81227541FAC9}"/>
              </a:ext>
            </a:extLst>
          </p:cNvPr>
          <p:cNvPicPr>
            <a:picLocks noChangeAspect="1"/>
          </p:cNvPicPr>
          <p:nvPr/>
        </p:nvPicPr>
        <p:blipFill>
          <a:blip r:embed="rId3"/>
          <a:stretch>
            <a:fillRect/>
          </a:stretch>
        </p:blipFill>
        <p:spPr>
          <a:xfrm>
            <a:off x="1642363" y="2705425"/>
            <a:ext cx="4140200" cy="3810000"/>
          </a:xfrm>
          <a:prstGeom prst="rect">
            <a:avLst/>
          </a:prstGeom>
        </p:spPr>
      </p:pic>
      <p:sp>
        <p:nvSpPr>
          <p:cNvPr id="5" name="Rectangle 4">
            <a:extLst>
              <a:ext uri="{FF2B5EF4-FFF2-40B4-BE49-F238E27FC236}">
                <a16:creationId xmlns:a16="http://schemas.microsoft.com/office/drawing/2014/main" id="{41940A2B-EB51-2B48-8244-FC754669A495}"/>
              </a:ext>
            </a:extLst>
          </p:cNvPr>
          <p:cNvSpPr/>
          <p:nvPr/>
        </p:nvSpPr>
        <p:spPr>
          <a:xfrm>
            <a:off x="3133403" y="1681216"/>
            <a:ext cx="8679364" cy="646331"/>
          </a:xfrm>
          <a:prstGeom prst="rect">
            <a:avLst/>
          </a:prstGeom>
        </p:spPr>
        <p:txBody>
          <a:bodyPr wrap="none">
            <a:spAutoFit/>
          </a:bodyPr>
          <a:lstStyle/>
          <a:p>
            <a:pPr lvl="0">
              <a:defRPr/>
            </a:pPr>
            <a:r>
              <a:rPr lang="en-US" sz="3600" dirty="0">
                <a:solidFill>
                  <a:schemeClr val="tx1">
                    <a:lumMod val="65000"/>
                    <a:lumOff val="35000"/>
                  </a:schemeClr>
                </a:solidFill>
              </a:rPr>
              <a:t>Atelectasis – two most common types we see</a:t>
            </a:r>
          </a:p>
        </p:txBody>
      </p:sp>
      <p:sp>
        <p:nvSpPr>
          <p:cNvPr id="6" name="Triangle 5">
            <a:extLst>
              <a:ext uri="{FF2B5EF4-FFF2-40B4-BE49-F238E27FC236}">
                <a16:creationId xmlns:a16="http://schemas.microsoft.com/office/drawing/2014/main" id="{44EFA2EE-FB46-5D4A-B6BF-1686164CDFAF}"/>
              </a:ext>
            </a:extLst>
          </p:cNvPr>
          <p:cNvSpPr/>
          <p:nvPr/>
        </p:nvSpPr>
        <p:spPr>
          <a:xfrm rot="4216604">
            <a:off x="2478342" y="4501381"/>
            <a:ext cx="228842" cy="1218923"/>
          </a:xfrm>
          <a:prstGeom prst="triangle">
            <a:avLst>
              <a:gd name="adj" fmla="val 63124"/>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FBADCDE-F776-9D47-B5E3-53414660BB3F}"/>
              </a:ext>
            </a:extLst>
          </p:cNvPr>
          <p:cNvSpPr/>
          <p:nvPr/>
        </p:nvSpPr>
        <p:spPr>
          <a:xfrm>
            <a:off x="1104900" y="6715683"/>
            <a:ext cx="5840573" cy="646331"/>
          </a:xfrm>
          <a:prstGeom prst="rect">
            <a:avLst/>
          </a:prstGeom>
        </p:spPr>
        <p:txBody>
          <a:bodyPr wrap="none">
            <a:spAutoFit/>
          </a:bodyPr>
          <a:lstStyle/>
          <a:p>
            <a:pPr lvl="0">
              <a:defRPr/>
            </a:pPr>
            <a:r>
              <a:rPr lang="en-US" sz="3600" dirty="0">
                <a:solidFill>
                  <a:schemeClr val="tx1">
                    <a:lumMod val="65000"/>
                    <a:lumOff val="35000"/>
                  </a:schemeClr>
                </a:solidFill>
              </a:rPr>
              <a:t>Gravity dependent atelectasis </a:t>
            </a:r>
          </a:p>
        </p:txBody>
      </p:sp>
      <p:sp>
        <p:nvSpPr>
          <p:cNvPr id="8" name="Text Placeholder 13">
            <a:extLst>
              <a:ext uri="{FF2B5EF4-FFF2-40B4-BE49-F238E27FC236}">
                <a16:creationId xmlns:a16="http://schemas.microsoft.com/office/drawing/2014/main" id="{88FEEA9F-CC78-6B4B-869F-9E983C95AEC9}"/>
              </a:ext>
            </a:extLst>
          </p:cNvPr>
          <p:cNvSpPr txBox="1">
            <a:spLocks/>
          </p:cNvSpPr>
          <p:nvPr/>
        </p:nvSpPr>
        <p:spPr>
          <a:xfrm>
            <a:off x="6885601" y="7486650"/>
            <a:ext cx="7744800" cy="369888"/>
          </a:xfrm>
          <a:prstGeom prst="rect">
            <a:avLst/>
          </a:prstGeom>
        </p:spPr>
        <p:txBody>
          <a:bodyPr/>
          <a:lstStyle>
            <a:lvl1pPr marL="0" indent="0" algn="l" defTabSz="731520" rtl="0" eaLnBrk="1" latinLnBrk="0" hangingPunct="1">
              <a:spcBef>
                <a:spcPct val="20000"/>
              </a:spcBef>
              <a:buFont typeface="Arial"/>
              <a:buNone/>
              <a:defRPr sz="1200" b="0" i="0" kern="1200" baseline="0">
                <a:solidFill>
                  <a:srgbClr val="A31527"/>
                </a:solidFill>
                <a:latin typeface="Century Gothic" charset="0"/>
                <a:ea typeface="+mn-ea"/>
                <a:cs typeface="Avenir Roman"/>
              </a:defRPr>
            </a:lvl1pPr>
            <a:lvl2pPr marL="1188720" indent="-457200" algn="l" defTabSz="731520" rtl="0" eaLnBrk="1" latinLnBrk="0" hangingPunct="1">
              <a:spcBef>
                <a:spcPct val="20000"/>
              </a:spcBef>
              <a:buFont typeface="Arial"/>
              <a:buChar char="–"/>
              <a:defRPr sz="3840" b="0" i="0" kern="1200" baseline="0">
                <a:solidFill>
                  <a:schemeClr val="tx1">
                    <a:lumMod val="65000"/>
                    <a:lumOff val="35000"/>
                  </a:schemeClr>
                </a:solidFill>
                <a:latin typeface="Century Gothic" charset="0"/>
                <a:ea typeface="+mn-ea"/>
                <a:cs typeface="Avenir Roman"/>
              </a:defRPr>
            </a:lvl2pPr>
            <a:lvl3pPr marL="1828800" indent="-365760" algn="l" defTabSz="731520" rtl="0" eaLnBrk="1" latinLnBrk="0" hangingPunct="1">
              <a:spcBef>
                <a:spcPct val="20000"/>
              </a:spcBef>
              <a:buFont typeface="Arial"/>
              <a:buChar char="•"/>
              <a:defRPr sz="3200" b="0" i="0" kern="1200" baseline="0">
                <a:solidFill>
                  <a:schemeClr val="tx1">
                    <a:lumMod val="65000"/>
                    <a:lumOff val="35000"/>
                  </a:schemeClr>
                </a:solidFill>
                <a:latin typeface="Century Gothic" charset="0"/>
                <a:ea typeface="Century Gothic" charset="0"/>
                <a:cs typeface="Century Gothic" charset="0"/>
              </a:defRPr>
            </a:lvl3pPr>
            <a:lvl4pPr marL="2560320" indent="-365760" algn="l" defTabSz="731520" rtl="0" eaLnBrk="1" latinLnBrk="0" hangingPunct="1">
              <a:spcBef>
                <a:spcPct val="20000"/>
              </a:spcBef>
              <a:buFont typeface="Arial"/>
              <a:buChar char="–"/>
              <a:defRPr sz="2560" b="0" i="0" kern="1200" baseline="0">
                <a:solidFill>
                  <a:schemeClr val="tx1">
                    <a:lumMod val="65000"/>
                    <a:lumOff val="35000"/>
                  </a:schemeClr>
                </a:solidFill>
                <a:latin typeface="Century Gothic" charset="0"/>
                <a:ea typeface="+mn-ea"/>
                <a:cs typeface="Avenir Roman"/>
              </a:defRPr>
            </a:lvl4pPr>
            <a:lvl5pPr marL="3291840" indent="-365760" algn="l" defTabSz="731520" rtl="0" eaLnBrk="1" latinLnBrk="0" hangingPunct="1">
              <a:spcBef>
                <a:spcPct val="20000"/>
              </a:spcBef>
              <a:buFont typeface="Arial"/>
              <a:buChar char="»"/>
              <a:defRPr sz="1920" b="0" i="0" kern="1200" baseline="0">
                <a:solidFill>
                  <a:schemeClr val="tx1">
                    <a:lumMod val="65000"/>
                    <a:lumOff val="35000"/>
                  </a:schemeClr>
                </a:solidFill>
                <a:latin typeface="Century Gothic" charset="0"/>
                <a:ea typeface="+mn-ea"/>
                <a:cs typeface="Avenir Roman"/>
              </a:defRPr>
            </a:lvl5pPr>
            <a:lvl6pPr marL="4023360" indent="-365760" algn="l" defTabSz="731520" rtl="0" eaLnBrk="1" latinLnBrk="0" hangingPunct="1">
              <a:spcBef>
                <a:spcPct val="20000"/>
              </a:spcBef>
              <a:buFont typeface="Arial"/>
              <a:buChar char="•"/>
              <a:defRPr sz="3200" kern="1200">
                <a:solidFill>
                  <a:schemeClr val="tx1"/>
                </a:solidFill>
                <a:latin typeface="+mn-lt"/>
                <a:ea typeface="+mn-ea"/>
                <a:cs typeface="+mn-cs"/>
              </a:defRPr>
            </a:lvl6pPr>
            <a:lvl7pPr marL="4754880" indent="-365760" algn="l" defTabSz="731520" rtl="0" eaLnBrk="1" latinLnBrk="0" hangingPunct="1">
              <a:spcBef>
                <a:spcPct val="20000"/>
              </a:spcBef>
              <a:buFont typeface="Arial"/>
              <a:buChar char="•"/>
              <a:defRPr sz="3200" kern="1200">
                <a:solidFill>
                  <a:schemeClr val="tx1"/>
                </a:solidFill>
                <a:latin typeface="+mn-lt"/>
                <a:ea typeface="+mn-ea"/>
                <a:cs typeface="+mn-cs"/>
              </a:defRPr>
            </a:lvl7pPr>
            <a:lvl8pPr marL="5486400" indent="-365760" algn="l" defTabSz="731520" rtl="0" eaLnBrk="1" latinLnBrk="0" hangingPunct="1">
              <a:spcBef>
                <a:spcPct val="20000"/>
              </a:spcBef>
              <a:buFont typeface="Arial"/>
              <a:buChar char="•"/>
              <a:defRPr sz="3200" kern="1200">
                <a:solidFill>
                  <a:schemeClr val="tx1"/>
                </a:solidFill>
                <a:latin typeface="+mn-lt"/>
                <a:ea typeface="+mn-ea"/>
                <a:cs typeface="+mn-cs"/>
              </a:defRPr>
            </a:lvl8pPr>
            <a:lvl9pPr marL="6217920" indent="-365760" algn="l" defTabSz="731520" rtl="0" eaLnBrk="1" latinLnBrk="0" hangingPunct="1">
              <a:spcBef>
                <a:spcPct val="20000"/>
              </a:spcBef>
              <a:buFont typeface="Arial"/>
              <a:buChar char="•"/>
              <a:defRPr sz="3200" kern="1200">
                <a:solidFill>
                  <a:schemeClr val="tx1"/>
                </a:solidFill>
                <a:latin typeface="+mn-lt"/>
                <a:ea typeface="+mn-ea"/>
                <a:cs typeface="+mn-cs"/>
              </a:defRPr>
            </a:lvl9pPr>
          </a:lstStyle>
          <a:p>
            <a:r>
              <a:rPr lang="en-US" dirty="0">
                <a:solidFill>
                  <a:schemeClr val="tx1"/>
                </a:solidFill>
              </a:rPr>
              <a:t>Case courtesy of Assoc Prof Frank Gaillard, </a:t>
            </a:r>
            <a:r>
              <a:rPr lang="en-US" dirty="0" err="1">
                <a:solidFill>
                  <a:schemeClr val="tx1"/>
                </a:solidFill>
              </a:rPr>
              <a:t>Radiopaedia.org</a:t>
            </a:r>
            <a:r>
              <a:rPr lang="en-US" dirty="0">
                <a:solidFill>
                  <a:schemeClr val="tx1"/>
                </a:solidFill>
              </a:rPr>
              <a:t>, </a:t>
            </a:r>
            <a:r>
              <a:rPr lang="en-US" dirty="0" err="1">
                <a:solidFill>
                  <a:schemeClr val="tx1"/>
                </a:solidFill>
              </a:rPr>
              <a:t>rID</a:t>
            </a:r>
            <a:r>
              <a:rPr lang="en-US" dirty="0">
                <a:solidFill>
                  <a:schemeClr val="tx1"/>
                </a:solidFill>
              </a:rPr>
              <a:t>: 7312</a:t>
            </a:r>
          </a:p>
        </p:txBody>
      </p:sp>
      <p:pic>
        <p:nvPicPr>
          <p:cNvPr id="9" name="Picture 8">
            <a:extLst>
              <a:ext uri="{FF2B5EF4-FFF2-40B4-BE49-F238E27FC236}">
                <a16:creationId xmlns:a16="http://schemas.microsoft.com/office/drawing/2014/main" id="{4F06F5D0-AB23-CC47-97B7-B0798704F63F}"/>
              </a:ext>
            </a:extLst>
          </p:cNvPr>
          <p:cNvPicPr>
            <a:picLocks noChangeAspect="1"/>
          </p:cNvPicPr>
          <p:nvPr/>
        </p:nvPicPr>
        <p:blipFill>
          <a:blip r:embed="rId4"/>
          <a:stretch>
            <a:fillRect/>
          </a:stretch>
        </p:blipFill>
        <p:spPr>
          <a:xfrm>
            <a:off x="8847839" y="2704215"/>
            <a:ext cx="3810000" cy="3810000"/>
          </a:xfrm>
          <a:prstGeom prst="rect">
            <a:avLst/>
          </a:prstGeom>
        </p:spPr>
      </p:pic>
      <p:sp>
        <p:nvSpPr>
          <p:cNvPr id="10" name="Triangle 9">
            <a:extLst>
              <a:ext uri="{FF2B5EF4-FFF2-40B4-BE49-F238E27FC236}">
                <a16:creationId xmlns:a16="http://schemas.microsoft.com/office/drawing/2014/main" id="{68034B9D-201C-9446-9488-C48FC036565B}"/>
              </a:ext>
            </a:extLst>
          </p:cNvPr>
          <p:cNvSpPr/>
          <p:nvPr/>
        </p:nvSpPr>
        <p:spPr>
          <a:xfrm>
            <a:off x="11380516" y="4797454"/>
            <a:ext cx="702627" cy="884888"/>
          </a:xfrm>
          <a:prstGeom prst="triangle">
            <a:avLst>
              <a:gd name="adj" fmla="val 5845"/>
            </a:avLst>
          </a:prstGeom>
          <a:noFill/>
          <a:ln>
            <a:solidFill>
              <a:schemeClr val="accent1">
                <a:shade val="95000"/>
                <a:satMod val="10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A4BD366-0338-3C46-866C-4631977C9855}"/>
              </a:ext>
            </a:extLst>
          </p:cNvPr>
          <p:cNvSpPr/>
          <p:nvPr/>
        </p:nvSpPr>
        <p:spPr>
          <a:xfrm>
            <a:off x="8058307" y="6715683"/>
            <a:ext cx="5235023" cy="646331"/>
          </a:xfrm>
          <a:prstGeom prst="rect">
            <a:avLst/>
          </a:prstGeom>
        </p:spPr>
        <p:txBody>
          <a:bodyPr wrap="none">
            <a:spAutoFit/>
          </a:bodyPr>
          <a:lstStyle/>
          <a:p>
            <a:pPr lvl="0">
              <a:defRPr/>
            </a:pPr>
            <a:r>
              <a:rPr lang="en-US" sz="3600" dirty="0">
                <a:solidFill>
                  <a:schemeClr val="tx1">
                    <a:lumMod val="65000"/>
                    <a:lumOff val="35000"/>
                  </a:schemeClr>
                </a:solidFill>
              </a:rPr>
              <a:t>Left Lower Lobe atelectasis</a:t>
            </a:r>
          </a:p>
        </p:txBody>
      </p:sp>
    </p:spTree>
    <p:extLst>
      <p:ext uri="{BB962C8B-B14F-4D97-AF65-F5344CB8AC3E}">
        <p14:creationId xmlns:p14="http://schemas.microsoft.com/office/powerpoint/2010/main" val="2525971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885B-356E-8040-BC99-2DF08F4E6E4E}"/>
              </a:ext>
            </a:extLst>
          </p:cNvPr>
          <p:cNvSpPr>
            <a:spLocks noGrp="1"/>
          </p:cNvSpPr>
          <p:nvPr>
            <p:ph type="title"/>
          </p:nvPr>
        </p:nvSpPr>
        <p:spPr/>
        <p:txBody>
          <a:bodyPr/>
          <a:lstStyle/>
          <a:p>
            <a:r>
              <a:rPr lang="en-US" dirty="0"/>
              <a:t>CXR </a:t>
            </a:r>
            <a:r>
              <a:rPr lang="en-US" dirty="0">
                <a:solidFill>
                  <a:schemeClr val="bg1">
                    <a:lumMod val="50000"/>
                  </a:schemeClr>
                </a:solidFill>
              </a:rPr>
              <a:t>practice #2</a:t>
            </a:r>
            <a:endParaRPr lang="en-US" dirty="0"/>
          </a:p>
        </p:txBody>
      </p:sp>
      <p:sp>
        <p:nvSpPr>
          <p:cNvPr id="4" name="Text Placeholder 3">
            <a:extLst>
              <a:ext uri="{FF2B5EF4-FFF2-40B4-BE49-F238E27FC236}">
                <a16:creationId xmlns:a16="http://schemas.microsoft.com/office/drawing/2014/main" id="{6A612E83-EB65-C640-A3DA-B8C54D467569}"/>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5" name="Text Placeholder 13">
            <a:extLst>
              <a:ext uri="{FF2B5EF4-FFF2-40B4-BE49-F238E27FC236}">
                <a16:creationId xmlns:a16="http://schemas.microsoft.com/office/drawing/2014/main" id="{5DF22095-D3D9-1846-A90B-2322421DAFC0}"/>
              </a:ext>
            </a:extLst>
          </p:cNvPr>
          <p:cNvSpPr txBox="1">
            <a:spLocks/>
          </p:cNvSpPr>
          <p:nvPr/>
        </p:nvSpPr>
        <p:spPr>
          <a:xfrm>
            <a:off x="6885601" y="7465672"/>
            <a:ext cx="7744800" cy="390866"/>
          </a:xfrm>
          <a:prstGeom prst="rect">
            <a:avLst/>
          </a:prstGeom>
        </p:spPr>
        <p:txBody>
          <a:bodyPr/>
          <a:lstStyle>
            <a:lvl1pPr marL="0" indent="0" algn="l" defTabSz="731520" rtl="0" eaLnBrk="1" latinLnBrk="0" hangingPunct="1">
              <a:spcBef>
                <a:spcPct val="20000"/>
              </a:spcBef>
              <a:buFont typeface="Arial"/>
              <a:buNone/>
              <a:defRPr sz="1200" b="0" i="0" kern="1200" baseline="0">
                <a:solidFill>
                  <a:srgbClr val="A31527"/>
                </a:solidFill>
                <a:latin typeface="Century Gothic" charset="0"/>
                <a:ea typeface="+mn-ea"/>
                <a:cs typeface="Avenir Roman"/>
              </a:defRPr>
            </a:lvl1pPr>
            <a:lvl2pPr marL="1188720" indent="-457200" algn="l" defTabSz="731520" rtl="0" eaLnBrk="1" latinLnBrk="0" hangingPunct="1">
              <a:spcBef>
                <a:spcPct val="20000"/>
              </a:spcBef>
              <a:buFont typeface="Arial"/>
              <a:buChar char="–"/>
              <a:defRPr sz="3840" b="0" i="0" kern="1200" baseline="0">
                <a:solidFill>
                  <a:schemeClr val="tx1">
                    <a:lumMod val="65000"/>
                    <a:lumOff val="35000"/>
                  </a:schemeClr>
                </a:solidFill>
                <a:latin typeface="Century Gothic" charset="0"/>
                <a:ea typeface="+mn-ea"/>
                <a:cs typeface="Avenir Roman"/>
              </a:defRPr>
            </a:lvl2pPr>
            <a:lvl3pPr marL="1828800" indent="-365760" algn="l" defTabSz="731520" rtl="0" eaLnBrk="1" latinLnBrk="0" hangingPunct="1">
              <a:spcBef>
                <a:spcPct val="20000"/>
              </a:spcBef>
              <a:buFont typeface="Arial"/>
              <a:buChar char="•"/>
              <a:defRPr sz="3200" b="0" i="0" kern="1200" baseline="0">
                <a:solidFill>
                  <a:schemeClr val="tx1">
                    <a:lumMod val="65000"/>
                    <a:lumOff val="35000"/>
                  </a:schemeClr>
                </a:solidFill>
                <a:latin typeface="Century Gothic" charset="0"/>
                <a:ea typeface="Century Gothic" charset="0"/>
                <a:cs typeface="Century Gothic" charset="0"/>
              </a:defRPr>
            </a:lvl3pPr>
            <a:lvl4pPr marL="2560320" indent="-365760" algn="l" defTabSz="731520" rtl="0" eaLnBrk="1" latinLnBrk="0" hangingPunct="1">
              <a:spcBef>
                <a:spcPct val="20000"/>
              </a:spcBef>
              <a:buFont typeface="Arial"/>
              <a:buChar char="–"/>
              <a:defRPr sz="2560" b="0" i="0" kern="1200" baseline="0">
                <a:solidFill>
                  <a:schemeClr val="tx1">
                    <a:lumMod val="65000"/>
                    <a:lumOff val="35000"/>
                  </a:schemeClr>
                </a:solidFill>
                <a:latin typeface="Century Gothic" charset="0"/>
                <a:ea typeface="+mn-ea"/>
                <a:cs typeface="Avenir Roman"/>
              </a:defRPr>
            </a:lvl4pPr>
            <a:lvl5pPr marL="3291840" indent="-365760" algn="l" defTabSz="731520" rtl="0" eaLnBrk="1" latinLnBrk="0" hangingPunct="1">
              <a:spcBef>
                <a:spcPct val="20000"/>
              </a:spcBef>
              <a:buFont typeface="Arial"/>
              <a:buChar char="»"/>
              <a:defRPr sz="1920" b="0" i="0" kern="1200" baseline="0">
                <a:solidFill>
                  <a:schemeClr val="tx1">
                    <a:lumMod val="65000"/>
                    <a:lumOff val="35000"/>
                  </a:schemeClr>
                </a:solidFill>
                <a:latin typeface="Century Gothic" charset="0"/>
                <a:ea typeface="+mn-ea"/>
                <a:cs typeface="Avenir Roman"/>
              </a:defRPr>
            </a:lvl5pPr>
            <a:lvl6pPr marL="4023360" indent="-365760" algn="l" defTabSz="731520" rtl="0" eaLnBrk="1" latinLnBrk="0" hangingPunct="1">
              <a:spcBef>
                <a:spcPct val="20000"/>
              </a:spcBef>
              <a:buFont typeface="Arial"/>
              <a:buChar char="•"/>
              <a:defRPr sz="3200" kern="1200">
                <a:solidFill>
                  <a:schemeClr val="tx1"/>
                </a:solidFill>
                <a:latin typeface="+mn-lt"/>
                <a:ea typeface="+mn-ea"/>
                <a:cs typeface="+mn-cs"/>
              </a:defRPr>
            </a:lvl6pPr>
            <a:lvl7pPr marL="4754880" indent="-365760" algn="l" defTabSz="731520" rtl="0" eaLnBrk="1" latinLnBrk="0" hangingPunct="1">
              <a:spcBef>
                <a:spcPct val="20000"/>
              </a:spcBef>
              <a:buFont typeface="Arial"/>
              <a:buChar char="•"/>
              <a:defRPr sz="3200" kern="1200">
                <a:solidFill>
                  <a:schemeClr val="tx1"/>
                </a:solidFill>
                <a:latin typeface="+mn-lt"/>
                <a:ea typeface="+mn-ea"/>
                <a:cs typeface="+mn-cs"/>
              </a:defRPr>
            </a:lvl7pPr>
            <a:lvl8pPr marL="5486400" indent="-365760" algn="l" defTabSz="731520" rtl="0" eaLnBrk="1" latinLnBrk="0" hangingPunct="1">
              <a:spcBef>
                <a:spcPct val="20000"/>
              </a:spcBef>
              <a:buFont typeface="Arial"/>
              <a:buChar char="•"/>
              <a:defRPr sz="3200" kern="1200">
                <a:solidFill>
                  <a:schemeClr val="tx1"/>
                </a:solidFill>
                <a:latin typeface="+mn-lt"/>
                <a:ea typeface="+mn-ea"/>
                <a:cs typeface="+mn-cs"/>
              </a:defRPr>
            </a:lvl8pPr>
            <a:lvl9pPr marL="6217920" indent="-365760" algn="l" defTabSz="731520" rtl="0" eaLnBrk="1" latinLnBrk="0" hangingPunct="1">
              <a:spcBef>
                <a:spcPct val="20000"/>
              </a:spcBef>
              <a:buFont typeface="Arial"/>
              <a:buChar char="•"/>
              <a:defRPr sz="3200" kern="1200">
                <a:solidFill>
                  <a:schemeClr val="tx1"/>
                </a:solidFill>
                <a:latin typeface="+mn-lt"/>
                <a:ea typeface="+mn-ea"/>
                <a:cs typeface="+mn-cs"/>
              </a:defRPr>
            </a:lvl9pPr>
          </a:lstStyle>
          <a:p>
            <a:r>
              <a:rPr lang="en-US"/>
              <a:t>Case courtesy of Dr. Mohammad Al-Tibi, Radiopaedia.org, rID: 75305</a:t>
            </a:r>
            <a:endParaRPr lang="en-US" dirty="0"/>
          </a:p>
        </p:txBody>
      </p:sp>
      <p:pic>
        <p:nvPicPr>
          <p:cNvPr id="6" name="Picture 5" descr="A picture containing film, hair, woman, white&#10;&#10;Description automatically generated">
            <a:extLst>
              <a:ext uri="{FF2B5EF4-FFF2-40B4-BE49-F238E27FC236}">
                <a16:creationId xmlns:a16="http://schemas.microsoft.com/office/drawing/2014/main" id="{3F57FF64-A346-734D-B2A1-B81371370FB6}"/>
              </a:ext>
            </a:extLst>
          </p:cNvPr>
          <p:cNvPicPr>
            <a:picLocks noChangeAspect="1"/>
          </p:cNvPicPr>
          <p:nvPr/>
        </p:nvPicPr>
        <p:blipFill>
          <a:blip r:embed="rId3"/>
          <a:stretch>
            <a:fillRect/>
          </a:stretch>
        </p:blipFill>
        <p:spPr>
          <a:xfrm>
            <a:off x="5351327" y="2043590"/>
            <a:ext cx="6851049" cy="5133670"/>
          </a:xfrm>
          <a:prstGeom prst="rect">
            <a:avLst/>
          </a:prstGeom>
        </p:spPr>
      </p:pic>
      <p:sp>
        <p:nvSpPr>
          <p:cNvPr id="7" name="Rectangle 6">
            <a:extLst>
              <a:ext uri="{FF2B5EF4-FFF2-40B4-BE49-F238E27FC236}">
                <a16:creationId xmlns:a16="http://schemas.microsoft.com/office/drawing/2014/main" id="{78EAE434-4C52-8648-94E8-3AA53D67AAB5}"/>
              </a:ext>
            </a:extLst>
          </p:cNvPr>
          <p:cNvSpPr/>
          <p:nvPr/>
        </p:nvSpPr>
        <p:spPr>
          <a:xfrm>
            <a:off x="439192" y="2043590"/>
            <a:ext cx="4590008" cy="646331"/>
          </a:xfrm>
          <a:prstGeom prst="rect">
            <a:avLst/>
          </a:prstGeom>
        </p:spPr>
        <p:txBody>
          <a:bodyPr wrap="square">
            <a:spAutoFit/>
          </a:bodyPr>
          <a:lstStyle/>
          <a:p>
            <a:pPr lvl="0">
              <a:defRPr/>
            </a:pPr>
            <a:r>
              <a:rPr lang="en-US" sz="3600" dirty="0" err="1">
                <a:solidFill>
                  <a:schemeClr val="tx1">
                    <a:lumMod val="65000"/>
                    <a:lumOff val="35000"/>
                  </a:schemeClr>
                </a:solidFill>
              </a:rPr>
              <a:t>DDx</a:t>
            </a:r>
            <a:r>
              <a:rPr lang="en-US" sz="3600" dirty="0">
                <a:solidFill>
                  <a:schemeClr val="tx1">
                    <a:lumMod val="65000"/>
                    <a:lumOff val="35000"/>
                  </a:schemeClr>
                </a:solidFill>
              </a:rPr>
              <a:t> = Pneumonia vs PE</a:t>
            </a:r>
          </a:p>
        </p:txBody>
      </p:sp>
    </p:spTree>
    <p:extLst>
      <p:ext uri="{BB962C8B-B14F-4D97-AF65-F5344CB8AC3E}">
        <p14:creationId xmlns:p14="http://schemas.microsoft.com/office/powerpoint/2010/main" val="2833423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885B-356E-8040-BC99-2DF08F4E6E4E}"/>
              </a:ext>
            </a:extLst>
          </p:cNvPr>
          <p:cNvSpPr>
            <a:spLocks noGrp="1"/>
          </p:cNvSpPr>
          <p:nvPr>
            <p:ph type="title"/>
          </p:nvPr>
        </p:nvSpPr>
        <p:spPr/>
        <p:txBody>
          <a:bodyPr/>
          <a:lstStyle/>
          <a:p>
            <a:r>
              <a:rPr lang="en-US" dirty="0"/>
              <a:t>CXR </a:t>
            </a:r>
            <a:r>
              <a:rPr lang="en-US" dirty="0">
                <a:solidFill>
                  <a:schemeClr val="bg1">
                    <a:lumMod val="50000"/>
                  </a:schemeClr>
                </a:solidFill>
              </a:rPr>
              <a:t>practice #2</a:t>
            </a:r>
            <a:endParaRPr lang="en-US" dirty="0"/>
          </a:p>
        </p:txBody>
      </p:sp>
      <p:sp>
        <p:nvSpPr>
          <p:cNvPr id="4" name="Text Placeholder 3">
            <a:extLst>
              <a:ext uri="{FF2B5EF4-FFF2-40B4-BE49-F238E27FC236}">
                <a16:creationId xmlns:a16="http://schemas.microsoft.com/office/drawing/2014/main" id="{6A612E83-EB65-C640-A3DA-B8C54D467569}"/>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5" name="Text Placeholder 13">
            <a:extLst>
              <a:ext uri="{FF2B5EF4-FFF2-40B4-BE49-F238E27FC236}">
                <a16:creationId xmlns:a16="http://schemas.microsoft.com/office/drawing/2014/main" id="{5DF22095-D3D9-1846-A90B-2322421DAFC0}"/>
              </a:ext>
            </a:extLst>
          </p:cNvPr>
          <p:cNvSpPr txBox="1">
            <a:spLocks/>
          </p:cNvSpPr>
          <p:nvPr/>
        </p:nvSpPr>
        <p:spPr>
          <a:xfrm>
            <a:off x="6885601" y="7465672"/>
            <a:ext cx="7744800" cy="390866"/>
          </a:xfrm>
          <a:prstGeom prst="rect">
            <a:avLst/>
          </a:prstGeom>
        </p:spPr>
        <p:txBody>
          <a:bodyPr/>
          <a:lstStyle>
            <a:lvl1pPr marL="0" indent="0" algn="l" defTabSz="731520" rtl="0" eaLnBrk="1" latinLnBrk="0" hangingPunct="1">
              <a:spcBef>
                <a:spcPct val="20000"/>
              </a:spcBef>
              <a:buFont typeface="Arial"/>
              <a:buNone/>
              <a:defRPr sz="1200" b="0" i="0" kern="1200" baseline="0">
                <a:solidFill>
                  <a:srgbClr val="A31527"/>
                </a:solidFill>
                <a:latin typeface="Century Gothic" charset="0"/>
                <a:ea typeface="+mn-ea"/>
                <a:cs typeface="Avenir Roman"/>
              </a:defRPr>
            </a:lvl1pPr>
            <a:lvl2pPr marL="1188720" indent="-457200" algn="l" defTabSz="731520" rtl="0" eaLnBrk="1" latinLnBrk="0" hangingPunct="1">
              <a:spcBef>
                <a:spcPct val="20000"/>
              </a:spcBef>
              <a:buFont typeface="Arial"/>
              <a:buChar char="–"/>
              <a:defRPr sz="3840" b="0" i="0" kern="1200" baseline="0">
                <a:solidFill>
                  <a:schemeClr val="tx1">
                    <a:lumMod val="65000"/>
                    <a:lumOff val="35000"/>
                  </a:schemeClr>
                </a:solidFill>
                <a:latin typeface="Century Gothic" charset="0"/>
                <a:ea typeface="+mn-ea"/>
                <a:cs typeface="Avenir Roman"/>
              </a:defRPr>
            </a:lvl2pPr>
            <a:lvl3pPr marL="1828800" indent="-365760" algn="l" defTabSz="731520" rtl="0" eaLnBrk="1" latinLnBrk="0" hangingPunct="1">
              <a:spcBef>
                <a:spcPct val="20000"/>
              </a:spcBef>
              <a:buFont typeface="Arial"/>
              <a:buChar char="•"/>
              <a:defRPr sz="3200" b="0" i="0" kern="1200" baseline="0">
                <a:solidFill>
                  <a:schemeClr val="tx1">
                    <a:lumMod val="65000"/>
                    <a:lumOff val="35000"/>
                  </a:schemeClr>
                </a:solidFill>
                <a:latin typeface="Century Gothic" charset="0"/>
                <a:ea typeface="Century Gothic" charset="0"/>
                <a:cs typeface="Century Gothic" charset="0"/>
              </a:defRPr>
            </a:lvl3pPr>
            <a:lvl4pPr marL="2560320" indent="-365760" algn="l" defTabSz="731520" rtl="0" eaLnBrk="1" latinLnBrk="0" hangingPunct="1">
              <a:spcBef>
                <a:spcPct val="20000"/>
              </a:spcBef>
              <a:buFont typeface="Arial"/>
              <a:buChar char="–"/>
              <a:defRPr sz="2560" b="0" i="0" kern="1200" baseline="0">
                <a:solidFill>
                  <a:schemeClr val="tx1">
                    <a:lumMod val="65000"/>
                    <a:lumOff val="35000"/>
                  </a:schemeClr>
                </a:solidFill>
                <a:latin typeface="Century Gothic" charset="0"/>
                <a:ea typeface="+mn-ea"/>
                <a:cs typeface="Avenir Roman"/>
              </a:defRPr>
            </a:lvl4pPr>
            <a:lvl5pPr marL="3291840" indent="-365760" algn="l" defTabSz="731520" rtl="0" eaLnBrk="1" latinLnBrk="0" hangingPunct="1">
              <a:spcBef>
                <a:spcPct val="20000"/>
              </a:spcBef>
              <a:buFont typeface="Arial"/>
              <a:buChar char="»"/>
              <a:defRPr sz="1920" b="0" i="0" kern="1200" baseline="0">
                <a:solidFill>
                  <a:schemeClr val="tx1">
                    <a:lumMod val="65000"/>
                    <a:lumOff val="35000"/>
                  </a:schemeClr>
                </a:solidFill>
                <a:latin typeface="Century Gothic" charset="0"/>
                <a:ea typeface="+mn-ea"/>
                <a:cs typeface="Avenir Roman"/>
              </a:defRPr>
            </a:lvl5pPr>
            <a:lvl6pPr marL="4023360" indent="-365760" algn="l" defTabSz="731520" rtl="0" eaLnBrk="1" latinLnBrk="0" hangingPunct="1">
              <a:spcBef>
                <a:spcPct val="20000"/>
              </a:spcBef>
              <a:buFont typeface="Arial"/>
              <a:buChar char="•"/>
              <a:defRPr sz="3200" kern="1200">
                <a:solidFill>
                  <a:schemeClr val="tx1"/>
                </a:solidFill>
                <a:latin typeface="+mn-lt"/>
                <a:ea typeface="+mn-ea"/>
                <a:cs typeface="+mn-cs"/>
              </a:defRPr>
            </a:lvl6pPr>
            <a:lvl7pPr marL="4754880" indent="-365760" algn="l" defTabSz="731520" rtl="0" eaLnBrk="1" latinLnBrk="0" hangingPunct="1">
              <a:spcBef>
                <a:spcPct val="20000"/>
              </a:spcBef>
              <a:buFont typeface="Arial"/>
              <a:buChar char="•"/>
              <a:defRPr sz="3200" kern="1200">
                <a:solidFill>
                  <a:schemeClr val="tx1"/>
                </a:solidFill>
                <a:latin typeface="+mn-lt"/>
                <a:ea typeface="+mn-ea"/>
                <a:cs typeface="+mn-cs"/>
              </a:defRPr>
            </a:lvl7pPr>
            <a:lvl8pPr marL="5486400" indent="-365760" algn="l" defTabSz="731520" rtl="0" eaLnBrk="1" latinLnBrk="0" hangingPunct="1">
              <a:spcBef>
                <a:spcPct val="20000"/>
              </a:spcBef>
              <a:buFont typeface="Arial"/>
              <a:buChar char="•"/>
              <a:defRPr sz="3200" kern="1200">
                <a:solidFill>
                  <a:schemeClr val="tx1"/>
                </a:solidFill>
                <a:latin typeface="+mn-lt"/>
                <a:ea typeface="+mn-ea"/>
                <a:cs typeface="+mn-cs"/>
              </a:defRPr>
            </a:lvl8pPr>
            <a:lvl9pPr marL="6217920" indent="-365760" algn="l" defTabSz="731520" rtl="0" eaLnBrk="1" latinLnBrk="0" hangingPunct="1">
              <a:spcBef>
                <a:spcPct val="20000"/>
              </a:spcBef>
              <a:buFont typeface="Arial"/>
              <a:buChar char="•"/>
              <a:defRPr sz="3200" kern="1200">
                <a:solidFill>
                  <a:schemeClr val="tx1"/>
                </a:solidFill>
                <a:latin typeface="+mn-lt"/>
                <a:ea typeface="+mn-ea"/>
                <a:cs typeface="+mn-cs"/>
              </a:defRPr>
            </a:lvl9pPr>
          </a:lstStyle>
          <a:p>
            <a:r>
              <a:rPr lang="en-US"/>
              <a:t>Case courtesy of Dr. Mohammad Al-Tibi, Radiopaedia.org, rID: 75305</a:t>
            </a:r>
            <a:endParaRPr lang="en-US" dirty="0"/>
          </a:p>
        </p:txBody>
      </p:sp>
      <p:pic>
        <p:nvPicPr>
          <p:cNvPr id="6" name="Picture 5" descr="A picture containing film, hair, woman, white&#10;&#10;Description automatically generated">
            <a:extLst>
              <a:ext uri="{FF2B5EF4-FFF2-40B4-BE49-F238E27FC236}">
                <a16:creationId xmlns:a16="http://schemas.microsoft.com/office/drawing/2014/main" id="{3F57FF64-A346-734D-B2A1-B81371370FB6}"/>
              </a:ext>
            </a:extLst>
          </p:cNvPr>
          <p:cNvPicPr>
            <a:picLocks noChangeAspect="1"/>
          </p:cNvPicPr>
          <p:nvPr/>
        </p:nvPicPr>
        <p:blipFill>
          <a:blip r:embed="rId3"/>
          <a:stretch>
            <a:fillRect/>
          </a:stretch>
        </p:blipFill>
        <p:spPr>
          <a:xfrm>
            <a:off x="5351327" y="2043590"/>
            <a:ext cx="6851049" cy="5133670"/>
          </a:xfrm>
          <a:prstGeom prst="rect">
            <a:avLst/>
          </a:prstGeom>
        </p:spPr>
      </p:pic>
      <p:sp>
        <p:nvSpPr>
          <p:cNvPr id="7" name="Rectangle 6">
            <a:extLst>
              <a:ext uri="{FF2B5EF4-FFF2-40B4-BE49-F238E27FC236}">
                <a16:creationId xmlns:a16="http://schemas.microsoft.com/office/drawing/2014/main" id="{78EAE434-4C52-8648-94E8-3AA53D67AAB5}"/>
              </a:ext>
            </a:extLst>
          </p:cNvPr>
          <p:cNvSpPr/>
          <p:nvPr/>
        </p:nvSpPr>
        <p:spPr>
          <a:xfrm>
            <a:off x="439192" y="2043590"/>
            <a:ext cx="4590008" cy="2308324"/>
          </a:xfrm>
          <a:prstGeom prst="rect">
            <a:avLst/>
          </a:prstGeom>
        </p:spPr>
        <p:txBody>
          <a:bodyPr wrap="square">
            <a:spAutoFit/>
          </a:bodyPr>
          <a:lstStyle/>
          <a:p>
            <a:pPr lvl="0">
              <a:defRPr/>
            </a:pPr>
            <a:r>
              <a:rPr lang="en-US" sz="3600" dirty="0">
                <a:solidFill>
                  <a:schemeClr val="tx1">
                    <a:lumMod val="65000"/>
                    <a:lumOff val="35000"/>
                  </a:schemeClr>
                </a:solidFill>
              </a:rPr>
              <a:t>Patchy (=‘hazy’) bilateral, peripheral, lower lobe air-space opacities. </a:t>
            </a:r>
          </a:p>
        </p:txBody>
      </p:sp>
      <p:sp>
        <p:nvSpPr>
          <p:cNvPr id="3" name="Donut 2">
            <a:extLst>
              <a:ext uri="{FF2B5EF4-FFF2-40B4-BE49-F238E27FC236}">
                <a16:creationId xmlns:a16="http://schemas.microsoft.com/office/drawing/2014/main" id="{CB0805A4-7C65-364E-BDBA-6C484520C3C0}"/>
              </a:ext>
            </a:extLst>
          </p:cNvPr>
          <p:cNvSpPr/>
          <p:nvPr/>
        </p:nvSpPr>
        <p:spPr>
          <a:xfrm>
            <a:off x="6417128" y="4114799"/>
            <a:ext cx="1289957" cy="1573311"/>
          </a:xfrm>
          <a:prstGeom prst="donut">
            <a:avLst>
              <a:gd name="adj" fmla="val 6979"/>
            </a:avLst>
          </a:prstGeom>
          <a:solidFill>
            <a:schemeClr val="accent1">
              <a:alpha val="60000"/>
            </a:schemeClr>
          </a:solidFill>
          <a:ln>
            <a:solidFill>
              <a:schemeClr val="accent1">
                <a:shade val="95000"/>
                <a:satMod val="105000"/>
                <a:alpha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Donut 7">
            <a:extLst>
              <a:ext uri="{FF2B5EF4-FFF2-40B4-BE49-F238E27FC236}">
                <a16:creationId xmlns:a16="http://schemas.microsoft.com/office/drawing/2014/main" id="{F47AC2D3-1987-8C43-96BF-AA4897C9F06B}"/>
              </a:ext>
            </a:extLst>
          </p:cNvPr>
          <p:cNvSpPr/>
          <p:nvPr/>
        </p:nvSpPr>
        <p:spPr>
          <a:xfrm>
            <a:off x="10113022" y="4365171"/>
            <a:ext cx="1289957" cy="1573311"/>
          </a:xfrm>
          <a:prstGeom prst="donut">
            <a:avLst>
              <a:gd name="adj" fmla="val 6979"/>
            </a:avLst>
          </a:prstGeom>
          <a:solidFill>
            <a:schemeClr val="accent1">
              <a:alpha val="60000"/>
            </a:schemeClr>
          </a:solidFill>
          <a:ln>
            <a:solidFill>
              <a:schemeClr val="accent1">
                <a:shade val="95000"/>
                <a:satMod val="105000"/>
                <a:alpha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04984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174769" y="2318981"/>
            <a:ext cx="8215921" cy="1724025"/>
          </a:xfrm>
        </p:spPr>
        <p:txBody>
          <a:bodyPr/>
          <a:lstStyle/>
          <a:p>
            <a:r>
              <a:rPr lang="en-US" sz="7200" dirty="0"/>
              <a:t>CT Scans in COVID</a:t>
            </a:r>
            <a:endParaRPr lang="en-US" dirty="0"/>
          </a:p>
        </p:txBody>
      </p:sp>
      <p:sp>
        <p:nvSpPr>
          <p:cNvPr id="7" name="Text Placeholder 3">
            <a:extLst>
              <a:ext uri="{FF2B5EF4-FFF2-40B4-BE49-F238E27FC236}">
                <a16:creationId xmlns:a16="http://schemas.microsoft.com/office/drawing/2014/main" id="{01A7D55E-71C8-8B4B-8AE8-3D7A14F0A46B}"/>
              </a:ext>
            </a:extLst>
          </p:cNvPr>
          <p:cNvSpPr>
            <a:spLocks noGrp="1"/>
          </p:cNvSpPr>
          <p:nvPr>
            <p:ph type="body" sz="quarter" idx="17"/>
          </p:nvPr>
        </p:nvSpPr>
        <p:spPr>
          <a:xfrm>
            <a:off x="2592525" y="7862425"/>
            <a:ext cx="1712189" cy="304800"/>
          </a:xfrm>
        </p:spPr>
        <p:txBody>
          <a:bodyPr/>
          <a:lstStyle/>
          <a:p>
            <a:r>
              <a:rPr lang="en-US" dirty="0"/>
              <a:t>@</a:t>
            </a:r>
            <a:r>
              <a:rPr lang="en-US" dirty="0" err="1"/>
              <a:t>UtahIMCMRS</a:t>
            </a:r>
            <a:endParaRPr lang="en-US" dirty="0"/>
          </a:p>
        </p:txBody>
      </p:sp>
    </p:spTree>
    <p:extLst>
      <p:ext uri="{BB962C8B-B14F-4D97-AF65-F5344CB8AC3E}">
        <p14:creationId xmlns:p14="http://schemas.microsoft.com/office/powerpoint/2010/main" val="267566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Learning goals</a:t>
            </a:r>
          </a:p>
        </p:txBody>
      </p:sp>
      <p:sp>
        <p:nvSpPr>
          <p:cNvPr id="17" name="Text Placeholder 16"/>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20" name="Text Placeholder 19"/>
          <p:cNvSpPr>
            <a:spLocks noGrp="1"/>
          </p:cNvSpPr>
          <p:nvPr>
            <p:ph type="body" sz="quarter" idx="15"/>
          </p:nvPr>
        </p:nvSpPr>
        <p:spPr/>
        <p:txBody>
          <a:bodyPr/>
          <a:lstStyle/>
          <a:p>
            <a:endParaRPr lang="en-US"/>
          </a:p>
        </p:txBody>
      </p:sp>
      <p:sp>
        <p:nvSpPr>
          <p:cNvPr id="2" name="TextBox 1"/>
          <p:cNvSpPr txBox="1"/>
          <p:nvPr/>
        </p:nvSpPr>
        <p:spPr>
          <a:xfrm>
            <a:off x="7538224" y="7817005"/>
            <a:ext cx="184731" cy="535531"/>
          </a:xfrm>
          <a:prstGeom prst="rect">
            <a:avLst/>
          </a:prstGeom>
          <a:noFill/>
        </p:spPr>
        <p:txBody>
          <a:bodyPr wrap="none" rtlCol="0">
            <a:spAutoFit/>
          </a:bodyPr>
          <a:lstStyle/>
          <a:p>
            <a:endParaRPr lang="en-US" dirty="0"/>
          </a:p>
        </p:txBody>
      </p:sp>
      <p:sp>
        <p:nvSpPr>
          <p:cNvPr id="11" name="Rectangle 10">
            <a:extLst>
              <a:ext uri="{FF2B5EF4-FFF2-40B4-BE49-F238E27FC236}">
                <a16:creationId xmlns:a16="http://schemas.microsoft.com/office/drawing/2014/main" id="{E9949754-1E56-474B-8BAD-F2CB7FB14AF2}"/>
              </a:ext>
            </a:extLst>
          </p:cNvPr>
          <p:cNvSpPr/>
          <p:nvPr/>
        </p:nvSpPr>
        <p:spPr>
          <a:xfrm>
            <a:off x="899079" y="2773514"/>
            <a:ext cx="13205621" cy="3477875"/>
          </a:xfrm>
          <a:prstGeom prst="rect">
            <a:avLst/>
          </a:prstGeom>
        </p:spPr>
        <p:txBody>
          <a:bodyPr wrap="square">
            <a:spAutoFit/>
          </a:bodyPr>
          <a:lstStyle/>
          <a:p>
            <a:pPr marL="571500" indent="-571500">
              <a:buFont typeface="Arial" panose="020B0604020202020204" pitchFamily="34" charset="0"/>
              <a:buChar char="•"/>
            </a:pPr>
            <a:r>
              <a:rPr lang="en-US" sz="4400" dirty="0">
                <a:solidFill>
                  <a:schemeClr val="bg1"/>
                </a:solidFill>
                <a:latin typeface="Century Gothic" panose="020B0502020202020204" pitchFamily="34" charset="0"/>
              </a:rPr>
              <a:t>Understand when imaging is useful in COVID</a:t>
            </a:r>
          </a:p>
          <a:p>
            <a:pPr marL="571500" indent="-571500">
              <a:buFont typeface="Arial" panose="020B0604020202020204" pitchFamily="34" charset="0"/>
              <a:buChar char="•"/>
            </a:pPr>
            <a:r>
              <a:rPr lang="en-US" sz="4400" dirty="0">
                <a:solidFill>
                  <a:schemeClr val="bg1"/>
                </a:solidFill>
                <a:latin typeface="Century Gothic" panose="020B0502020202020204" pitchFamily="34" charset="0"/>
              </a:rPr>
              <a:t>Know what to look for in a CXR </a:t>
            </a:r>
          </a:p>
          <a:p>
            <a:pPr marL="571500" indent="-571500">
              <a:buFont typeface="Arial" panose="020B0604020202020204" pitchFamily="34" charset="0"/>
              <a:buChar char="•"/>
            </a:pPr>
            <a:r>
              <a:rPr lang="en-US" sz="4400" dirty="0">
                <a:solidFill>
                  <a:schemeClr val="bg1"/>
                </a:solidFill>
                <a:latin typeface="Century Gothic" panose="020B0502020202020204" pitchFamily="34" charset="0"/>
              </a:rPr>
              <a:t>Know what to look for in a CT</a:t>
            </a:r>
          </a:p>
          <a:p>
            <a:pPr marL="571500" indent="-571500">
              <a:buFont typeface="Arial" panose="020B0604020202020204" pitchFamily="34" charset="0"/>
              <a:buChar char="•"/>
            </a:pPr>
            <a:r>
              <a:rPr lang="en-US" sz="4400" dirty="0">
                <a:solidFill>
                  <a:schemeClr val="bg1"/>
                </a:solidFill>
                <a:latin typeface="Century Gothic" panose="020B0502020202020204" pitchFamily="34" charset="0"/>
              </a:rPr>
              <a:t>Understand why radiologists need the clinical history</a:t>
            </a:r>
            <a:endParaRPr lang="en-US" sz="4400" u="sng" dirty="0">
              <a:solidFill>
                <a:schemeClr val="bg1"/>
              </a:solidFill>
              <a:latin typeface="Century Gothic" panose="020B0502020202020204" pitchFamily="34" charset="0"/>
            </a:endParaRPr>
          </a:p>
        </p:txBody>
      </p:sp>
    </p:spTree>
    <p:extLst>
      <p:ext uri="{BB962C8B-B14F-4D97-AF65-F5344CB8AC3E}">
        <p14:creationId xmlns:p14="http://schemas.microsoft.com/office/powerpoint/2010/main" val="43698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CT </a:t>
            </a:r>
            <a:r>
              <a:rPr lang="en-US" dirty="0">
                <a:solidFill>
                  <a:schemeClr val="bg1">
                    <a:lumMod val="50000"/>
                  </a:schemeClr>
                </a:solidFill>
              </a:rPr>
              <a:t>Schema</a:t>
            </a:r>
          </a:p>
        </p:txBody>
      </p:sp>
      <p:sp>
        <p:nvSpPr>
          <p:cNvPr id="6" name="Text Placeholder 5"/>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5" name="Content Placeholder 4">
            <a:extLst>
              <a:ext uri="{FF2B5EF4-FFF2-40B4-BE49-F238E27FC236}">
                <a16:creationId xmlns:a16="http://schemas.microsoft.com/office/drawing/2014/main" id="{291C7DE3-A05E-4449-B31F-FA5FBB5919A5}"/>
              </a:ext>
            </a:extLst>
          </p:cNvPr>
          <p:cNvSpPr>
            <a:spLocks noGrp="1"/>
          </p:cNvSpPr>
          <p:nvPr>
            <p:ph sz="half" idx="1"/>
          </p:nvPr>
        </p:nvSpPr>
        <p:spPr>
          <a:xfrm>
            <a:off x="759473" y="1935023"/>
            <a:ext cx="8547814" cy="5350804"/>
          </a:xfrm>
        </p:spPr>
        <p:txBody>
          <a:bodyPr/>
          <a:lstStyle/>
          <a:p>
            <a:r>
              <a:rPr lang="en-US" dirty="0"/>
              <a:t>Ground Glass Opacities (GGOs)</a:t>
            </a:r>
          </a:p>
          <a:p>
            <a:pPr lvl="1"/>
            <a:r>
              <a:rPr lang="en-US" dirty="0"/>
              <a:t>What to look for: Can still make out lung architecture underneath it</a:t>
            </a:r>
          </a:p>
          <a:p>
            <a:pPr lvl="1"/>
            <a:r>
              <a:rPr lang="en-US" dirty="0"/>
              <a:t>What it is: Partially filled alveoli (=‘patchy’ opacity on radiograph)</a:t>
            </a:r>
          </a:p>
        </p:txBody>
      </p:sp>
      <p:pic>
        <p:nvPicPr>
          <p:cNvPr id="12" name="Picture 11">
            <a:extLst>
              <a:ext uri="{FF2B5EF4-FFF2-40B4-BE49-F238E27FC236}">
                <a16:creationId xmlns:a16="http://schemas.microsoft.com/office/drawing/2014/main" id="{4BFA35D9-E50E-DC4D-AA27-111CCA9A56AD}"/>
              </a:ext>
            </a:extLst>
          </p:cNvPr>
          <p:cNvPicPr>
            <a:picLocks noChangeAspect="1"/>
          </p:cNvPicPr>
          <p:nvPr/>
        </p:nvPicPr>
        <p:blipFill>
          <a:blip r:embed="rId3"/>
          <a:stretch>
            <a:fillRect/>
          </a:stretch>
        </p:blipFill>
        <p:spPr>
          <a:xfrm>
            <a:off x="10741603" y="4114800"/>
            <a:ext cx="2413000" cy="3378200"/>
          </a:xfrm>
          <a:prstGeom prst="rect">
            <a:avLst/>
          </a:prstGeom>
        </p:spPr>
      </p:pic>
      <p:pic>
        <p:nvPicPr>
          <p:cNvPr id="10" name="Picture 9">
            <a:extLst>
              <a:ext uri="{FF2B5EF4-FFF2-40B4-BE49-F238E27FC236}">
                <a16:creationId xmlns:a16="http://schemas.microsoft.com/office/drawing/2014/main" id="{BB033A8D-99F7-F44D-A9F9-C1788ED9B774}"/>
              </a:ext>
            </a:extLst>
          </p:cNvPr>
          <p:cNvPicPr>
            <a:picLocks noChangeAspect="1"/>
          </p:cNvPicPr>
          <p:nvPr/>
        </p:nvPicPr>
        <p:blipFill>
          <a:blip r:embed="rId4"/>
          <a:stretch>
            <a:fillRect/>
          </a:stretch>
        </p:blipFill>
        <p:spPr>
          <a:xfrm>
            <a:off x="9639583" y="1353926"/>
            <a:ext cx="4617041" cy="3461657"/>
          </a:xfrm>
          <a:prstGeom prst="rect">
            <a:avLst/>
          </a:prstGeom>
        </p:spPr>
      </p:pic>
      <p:sp>
        <p:nvSpPr>
          <p:cNvPr id="17" name="Chord 16">
            <a:extLst>
              <a:ext uri="{FF2B5EF4-FFF2-40B4-BE49-F238E27FC236}">
                <a16:creationId xmlns:a16="http://schemas.microsoft.com/office/drawing/2014/main" id="{6A8EDEC7-0642-5541-AFA5-7EBA24332038}"/>
              </a:ext>
            </a:extLst>
          </p:cNvPr>
          <p:cNvSpPr/>
          <p:nvPr/>
        </p:nvSpPr>
        <p:spPr>
          <a:xfrm rot="16794718">
            <a:off x="11217728" y="6221186"/>
            <a:ext cx="326572" cy="244928"/>
          </a:xfrm>
          <a:prstGeom prst="chor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Chord 17">
            <a:extLst>
              <a:ext uri="{FF2B5EF4-FFF2-40B4-BE49-F238E27FC236}">
                <a16:creationId xmlns:a16="http://schemas.microsoft.com/office/drawing/2014/main" id="{7BC05431-A2E1-1246-8B3E-C8DDD207C47A}"/>
              </a:ext>
            </a:extLst>
          </p:cNvPr>
          <p:cNvSpPr/>
          <p:nvPr/>
        </p:nvSpPr>
        <p:spPr>
          <a:xfrm rot="16794718">
            <a:off x="10976039" y="5965830"/>
            <a:ext cx="201245" cy="280766"/>
          </a:xfrm>
          <a:prstGeom prst="chor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Chord 18">
            <a:extLst>
              <a:ext uri="{FF2B5EF4-FFF2-40B4-BE49-F238E27FC236}">
                <a16:creationId xmlns:a16="http://schemas.microsoft.com/office/drawing/2014/main" id="{CA0C2138-0574-D748-9892-773ED8435856}"/>
              </a:ext>
            </a:extLst>
          </p:cNvPr>
          <p:cNvSpPr/>
          <p:nvPr/>
        </p:nvSpPr>
        <p:spPr>
          <a:xfrm rot="16794718">
            <a:off x="11435999" y="5636271"/>
            <a:ext cx="201245" cy="280766"/>
          </a:xfrm>
          <a:prstGeom prst="chor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Chord 19">
            <a:extLst>
              <a:ext uri="{FF2B5EF4-FFF2-40B4-BE49-F238E27FC236}">
                <a16:creationId xmlns:a16="http://schemas.microsoft.com/office/drawing/2014/main" id="{E3E8E80A-1E27-BF4D-87AE-4FAE614568B9}"/>
              </a:ext>
            </a:extLst>
          </p:cNvPr>
          <p:cNvSpPr/>
          <p:nvPr/>
        </p:nvSpPr>
        <p:spPr>
          <a:xfrm rot="16794718">
            <a:off x="11987010" y="5663517"/>
            <a:ext cx="201245" cy="280766"/>
          </a:xfrm>
          <a:prstGeom prst="chor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Chord 20">
            <a:extLst>
              <a:ext uri="{FF2B5EF4-FFF2-40B4-BE49-F238E27FC236}">
                <a16:creationId xmlns:a16="http://schemas.microsoft.com/office/drawing/2014/main" id="{50E80A3E-6E68-A34A-B081-307EBE73B19B}"/>
              </a:ext>
            </a:extLst>
          </p:cNvPr>
          <p:cNvSpPr/>
          <p:nvPr/>
        </p:nvSpPr>
        <p:spPr>
          <a:xfrm rot="16794718">
            <a:off x="11108641" y="5680747"/>
            <a:ext cx="242891" cy="222872"/>
          </a:xfrm>
          <a:prstGeom prst="chor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Chord 21">
            <a:extLst>
              <a:ext uri="{FF2B5EF4-FFF2-40B4-BE49-F238E27FC236}">
                <a16:creationId xmlns:a16="http://schemas.microsoft.com/office/drawing/2014/main" id="{6F4435A7-D85F-FD47-895C-8B854F9287BC}"/>
              </a:ext>
            </a:extLst>
          </p:cNvPr>
          <p:cNvSpPr/>
          <p:nvPr/>
        </p:nvSpPr>
        <p:spPr>
          <a:xfrm rot="16794718">
            <a:off x="11598473" y="6083665"/>
            <a:ext cx="201245" cy="280766"/>
          </a:xfrm>
          <a:prstGeom prst="chor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27B4923-35B6-754E-893A-044372B49DC1}"/>
              </a:ext>
            </a:extLst>
          </p:cNvPr>
          <p:cNvSpPr/>
          <p:nvPr/>
        </p:nvSpPr>
        <p:spPr>
          <a:xfrm flipH="1" flipV="1">
            <a:off x="12244086" y="6204941"/>
            <a:ext cx="244928" cy="24743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BD57EF78-F228-A74D-AE28-141B9145EDB3}"/>
              </a:ext>
            </a:extLst>
          </p:cNvPr>
          <p:cNvSpPr/>
          <p:nvPr/>
        </p:nvSpPr>
        <p:spPr>
          <a:xfrm flipH="1" flipV="1">
            <a:off x="11695851" y="6443013"/>
            <a:ext cx="244928" cy="24743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4D9FA3C6-73FC-BF49-B974-8A6345050D64}"/>
              </a:ext>
            </a:extLst>
          </p:cNvPr>
          <p:cNvSpPr/>
          <p:nvPr/>
        </p:nvSpPr>
        <p:spPr>
          <a:xfrm flipH="1" flipV="1">
            <a:off x="12243241" y="6483605"/>
            <a:ext cx="244928" cy="24743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5459A17A-D8D1-A54F-8391-9A8B8554BA68}"/>
              </a:ext>
            </a:extLst>
          </p:cNvPr>
          <p:cNvSpPr/>
          <p:nvPr/>
        </p:nvSpPr>
        <p:spPr>
          <a:xfrm flipH="1" flipV="1">
            <a:off x="11792296" y="6709058"/>
            <a:ext cx="244928" cy="24743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D93FA860-E1CD-1349-8337-150B8C4D61D6}"/>
              </a:ext>
            </a:extLst>
          </p:cNvPr>
          <p:cNvSpPr/>
          <p:nvPr/>
        </p:nvSpPr>
        <p:spPr>
          <a:xfrm flipH="1" flipV="1">
            <a:off x="12087632" y="6668498"/>
            <a:ext cx="244928" cy="24743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14289116-E6FF-4249-B91C-A408994E0B9E}"/>
              </a:ext>
            </a:extLst>
          </p:cNvPr>
          <p:cNvSpPr/>
          <p:nvPr/>
        </p:nvSpPr>
        <p:spPr>
          <a:xfrm flipH="1">
            <a:off x="11854703" y="6304960"/>
            <a:ext cx="226064" cy="147419"/>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F6792E4D-549D-7246-A380-7C30F2A93033}"/>
              </a:ext>
            </a:extLst>
          </p:cNvPr>
          <p:cNvSpPr/>
          <p:nvPr/>
        </p:nvSpPr>
        <p:spPr>
          <a:xfrm>
            <a:off x="10016598" y="5727131"/>
            <a:ext cx="678391" cy="400110"/>
          </a:xfrm>
          <a:prstGeom prst="rect">
            <a:avLst/>
          </a:prstGeom>
        </p:spPr>
        <p:txBody>
          <a:bodyPr wrap="none">
            <a:spAutoFit/>
          </a:bodyPr>
          <a:lstStyle/>
          <a:p>
            <a:pPr lvl="0">
              <a:defRPr/>
            </a:pPr>
            <a:r>
              <a:rPr lang="en-US" sz="2000" dirty="0">
                <a:solidFill>
                  <a:schemeClr val="tx1">
                    <a:lumMod val="65000"/>
                    <a:lumOff val="35000"/>
                  </a:schemeClr>
                </a:solidFill>
              </a:rPr>
              <a:t>GGO</a:t>
            </a:r>
          </a:p>
        </p:txBody>
      </p:sp>
      <p:sp>
        <p:nvSpPr>
          <p:cNvPr id="30" name="Rectangle 29">
            <a:extLst>
              <a:ext uri="{FF2B5EF4-FFF2-40B4-BE49-F238E27FC236}">
                <a16:creationId xmlns:a16="http://schemas.microsoft.com/office/drawing/2014/main" id="{EED76610-1BF1-C944-AD95-63F2AF620EC5}"/>
              </a:ext>
            </a:extLst>
          </p:cNvPr>
          <p:cNvSpPr/>
          <p:nvPr/>
        </p:nvSpPr>
        <p:spPr>
          <a:xfrm>
            <a:off x="11044842" y="6957036"/>
            <a:ext cx="1615379" cy="400110"/>
          </a:xfrm>
          <a:prstGeom prst="rect">
            <a:avLst/>
          </a:prstGeom>
        </p:spPr>
        <p:txBody>
          <a:bodyPr wrap="none">
            <a:spAutoFit/>
          </a:bodyPr>
          <a:lstStyle/>
          <a:p>
            <a:pPr lvl="0">
              <a:defRPr/>
            </a:pPr>
            <a:r>
              <a:rPr lang="en-US" sz="2000" dirty="0">
                <a:solidFill>
                  <a:schemeClr val="tx1">
                    <a:lumMod val="65000"/>
                    <a:lumOff val="35000"/>
                  </a:schemeClr>
                </a:solidFill>
              </a:rPr>
              <a:t>Consolidation</a:t>
            </a:r>
          </a:p>
        </p:txBody>
      </p:sp>
    </p:spTree>
    <p:extLst>
      <p:ext uri="{BB962C8B-B14F-4D97-AF65-F5344CB8AC3E}">
        <p14:creationId xmlns:p14="http://schemas.microsoft.com/office/powerpoint/2010/main" val="1070529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CT </a:t>
            </a:r>
            <a:r>
              <a:rPr lang="en-US" dirty="0">
                <a:solidFill>
                  <a:schemeClr val="bg1">
                    <a:lumMod val="50000"/>
                  </a:schemeClr>
                </a:solidFill>
              </a:rPr>
              <a:t>Findings</a:t>
            </a:r>
          </a:p>
        </p:txBody>
      </p:sp>
      <p:sp>
        <p:nvSpPr>
          <p:cNvPr id="6" name="Text Placeholder 5"/>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14" name="Text Placeholder 13"/>
          <p:cNvSpPr>
            <a:spLocks noGrp="1"/>
          </p:cNvSpPr>
          <p:nvPr>
            <p:ph type="body" sz="quarter" idx="16"/>
          </p:nvPr>
        </p:nvSpPr>
        <p:spPr>
          <a:xfrm>
            <a:off x="7065215" y="7535117"/>
            <a:ext cx="7744800" cy="331807"/>
          </a:xfrm>
        </p:spPr>
        <p:txBody>
          <a:bodyPr/>
          <a:lstStyle/>
          <a:p>
            <a:r>
              <a:rPr lang="en-US" dirty="0">
                <a:hlinkClick r:id="rId3"/>
              </a:rPr>
              <a:t>https://radiopaedia.org/articles/covid-19-3</a:t>
            </a:r>
            <a:r>
              <a:rPr lang="en-US" dirty="0"/>
              <a:t> </a:t>
            </a:r>
            <a:r>
              <a:rPr lang="en-US" dirty="0">
                <a:hlinkClick r:id="rId4"/>
              </a:rPr>
              <a:t>https://pubs.rsna.org/doi/10.1148/ryct.2020200152</a:t>
            </a:r>
            <a:endParaRPr lang="en-US" dirty="0"/>
          </a:p>
          <a:p>
            <a:endParaRPr lang="en-US" dirty="0"/>
          </a:p>
        </p:txBody>
      </p:sp>
      <p:graphicFrame>
        <p:nvGraphicFramePr>
          <p:cNvPr id="7" name="Table 6">
            <a:extLst>
              <a:ext uri="{FF2B5EF4-FFF2-40B4-BE49-F238E27FC236}">
                <a16:creationId xmlns:a16="http://schemas.microsoft.com/office/drawing/2014/main" id="{57F7D3DE-AE29-E84A-8A64-B3C29B0E0B57}"/>
              </a:ext>
            </a:extLst>
          </p:cNvPr>
          <p:cNvGraphicFramePr>
            <a:graphicFrameLocks noGrp="1"/>
          </p:cNvGraphicFramePr>
          <p:nvPr>
            <p:extLst>
              <p:ext uri="{D42A27DB-BD31-4B8C-83A1-F6EECF244321}">
                <p14:modId xmlns:p14="http://schemas.microsoft.com/office/powerpoint/2010/main" val="1697802481"/>
              </p:ext>
            </p:extLst>
          </p:nvPr>
        </p:nvGraphicFramePr>
        <p:xfrm>
          <a:off x="1104900" y="1747155"/>
          <a:ext cx="12793980" cy="5552002"/>
        </p:xfrm>
        <a:graphic>
          <a:graphicData uri="http://schemas.openxmlformats.org/drawingml/2006/table">
            <a:tbl>
              <a:tblPr firstRow="1" bandRow="1">
                <a:tableStyleId>{21E4AEA4-8DFA-4A89-87EB-49C32662AFE0}</a:tableStyleId>
              </a:tblPr>
              <a:tblGrid>
                <a:gridCol w="4264660">
                  <a:extLst>
                    <a:ext uri="{9D8B030D-6E8A-4147-A177-3AD203B41FA5}">
                      <a16:colId xmlns:a16="http://schemas.microsoft.com/office/drawing/2014/main" val="1037375268"/>
                    </a:ext>
                  </a:extLst>
                </a:gridCol>
                <a:gridCol w="4264660">
                  <a:extLst>
                    <a:ext uri="{9D8B030D-6E8A-4147-A177-3AD203B41FA5}">
                      <a16:colId xmlns:a16="http://schemas.microsoft.com/office/drawing/2014/main" val="1587648343"/>
                    </a:ext>
                  </a:extLst>
                </a:gridCol>
                <a:gridCol w="4264660">
                  <a:extLst>
                    <a:ext uri="{9D8B030D-6E8A-4147-A177-3AD203B41FA5}">
                      <a16:colId xmlns:a16="http://schemas.microsoft.com/office/drawing/2014/main" val="1394930530"/>
                    </a:ext>
                  </a:extLst>
                </a:gridCol>
              </a:tblGrid>
              <a:tr h="908737">
                <a:tc>
                  <a:txBody>
                    <a:bodyPr/>
                    <a:lstStyle/>
                    <a:p>
                      <a:r>
                        <a:rPr lang="en-US" dirty="0"/>
                        <a:t>Classic for COVID </a:t>
                      </a:r>
                    </a:p>
                    <a:p>
                      <a:r>
                        <a:rPr lang="en-US" dirty="0"/>
                        <a:t>(though ?specific)</a:t>
                      </a:r>
                    </a:p>
                  </a:txBody>
                  <a:tcPr/>
                </a:tc>
                <a:tc>
                  <a:txBody>
                    <a:bodyPr/>
                    <a:lstStyle/>
                    <a:p>
                      <a:r>
                        <a:rPr lang="en-US" dirty="0"/>
                        <a:t>Might be COVID, might be something else</a:t>
                      </a:r>
                    </a:p>
                  </a:txBody>
                  <a:tcPr/>
                </a:tc>
                <a:tc>
                  <a:txBody>
                    <a:bodyPr/>
                    <a:lstStyle/>
                    <a:p>
                      <a:r>
                        <a:rPr lang="en-US" dirty="0"/>
                        <a:t>Not generally found with COVID</a:t>
                      </a:r>
                    </a:p>
                  </a:txBody>
                  <a:tcPr/>
                </a:tc>
                <a:extLst>
                  <a:ext uri="{0D108BD9-81ED-4DB2-BD59-A6C34878D82A}">
                    <a16:rowId xmlns:a16="http://schemas.microsoft.com/office/drawing/2014/main" val="2114763375"/>
                  </a:ext>
                </a:extLst>
              </a:tr>
              <a:tr h="4582738">
                <a:tc>
                  <a:txBody>
                    <a:bodyPr/>
                    <a:lstStyle/>
                    <a:p>
                      <a:pPr marL="457200" marR="0" lvl="0" indent="-457200" algn="l" defTabSz="73152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a:t>Subpleural, bilateral  GGOs*</a:t>
                      </a:r>
                    </a:p>
                    <a:p>
                      <a:pPr marL="1188720" marR="0" lvl="1" indent="-457200" algn="l" defTabSz="73152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Basal, rounded</a:t>
                      </a:r>
                    </a:p>
                    <a:p>
                      <a:pPr marL="457200" marR="0" lvl="0" indent="-457200" algn="l" defTabSz="73152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err="1"/>
                        <a:t>Bronchovascular</a:t>
                      </a:r>
                      <a:r>
                        <a:rPr lang="en-US" dirty="0"/>
                        <a:t> thickening (in lesions)</a:t>
                      </a:r>
                    </a:p>
                    <a:p>
                      <a:pPr marL="457200" marR="0" lvl="0" indent="-457200" algn="l" defTabSz="73152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Intralobular lines = ’Crazy paving’</a:t>
                      </a:r>
                    </a:p>
                    <a:p>
                      <a:endParaRPr lang="en-US" dirty="0"/>
                    </a:p>
                  </a:txBody>
                  <a:tcPr/>
                </a:tc>
                <a:tc>
                  <a:txBody>
                    <a:bodyPr/>
                    <a:lstStyle/>
                    <a:p>
                      <a:pPr marL="457200" indent="-457200">
                        <a:buFont typeface="Arial" panose="020B0604020202020204" pitchFamily="34" charset="0"/>
                        <a:buChar char="•"/>
                      </a:pPr>
                      <a:r>
                        <a:rPr lang="en-US" dirty="0"/>
                        <a:t>GGOs in other distributions (perihilar, diffuse)</a:t>
                      </a:r>
                    </a:p>
                    <a:p>
                      <a:pPr marL="457200" indent="-457200">
                        <a:buFont typeface="Arial" panose="020B0604020202020204" pitchFamily="34" charset="0"/>
                        <a:buChar char="•"/>
                      </a:pPr>
                      <a:r>
                        <a:rPr lang="en-US" dirty="0"/>
                        <a:t>Lobar/segmental consolidation (</a:t>
                      </a:r>
                      <a:r>
                        <a:rPr lang="en-US" dirty="0" err="1"/>
                        <a:t>esp</a:t>
                      </a:r>
                      <a:r>
                        <a:rPr lang="en-US" dirty="0"/>
                        <a:t> 9-13 days into illness</a:t>
                      </a:r>
                    </a:p>
                  </a:txBody>
                  <a:tcPr/>
                </a:tc>
                <a:tc>
                  <a:txBody>
                    <a:bodyPr/>
                    <a:lstStyle/>
                    <a:p>
                      <a:pPr marL="457200" indent="-457200">
                        <a:buFont typeface="Arial" panose="020B0604020202020204" pitchFamily="34" charset="0"/>
                        <a:buChar char="•"/>
                      </a:pPr>
                      <a:r>
                        <a:rPr lang="en-US" dirty="0"/>
                        <a:t>Effusions</a:t>
                      </a:r>
                    </a:p>
                    <a:p>
                      <a:pPr marL="457200" indent="-457200">
                        <a:buFont typeface="Arial" panose="020B0604020202020204" pitchFamily="34" charset="0"/>
                        <a:buChar char="•"/>
                      </a:pPr>
                      <a:r>
                        <a:rPr lang="en-US" dirty="0"/>
                        <a:t>Lymphadenopathy</a:t>
                      </a:r>
                    </a:p>
                    <a:p>
                      <a:pPr marL="457200" indent="-457200">
                        <a:buFont typeface="Arial" panose="020B0604020202020204" pitchFamily="34" charset="0"/>
                        <a:buChar char="•"/>
                      </a:pPr>
                      <a:r>
                        <a:rPr lang="en-US" dirty="0"/>
                        <a:t>Tree-in-bud</a:t>
                      </a:r>
                    </a:p>
                    <a:p>
                      <a:pPr marL="457200" indent="-457200">
                        <a:buFont typeface="Arial" panose="020B0604020202020204" pitchFamily="34" charset="0"/>
                        <a:buChar char="•"/>
                      </a:pPr>
                      <a:r>
                        <a:rPr lang="en-US" dirty="0"/>
                        <a:t>Cavitation</a:t>
                      </a:r>
                    </a:p>
                  </a:txBody>
                  <a:tcPr/>
                </a:tc>
                <a:extLst>
                  <a:ext uri="{0D108BD9-81ED-4DB2-BD59-A6C34878D82A}">
                    <a16:rowId xmlns:a16="http://schemas.microsoft.com/office/drawing/2014/main" val="3412818348"/>
                  </a:ext>
                </a:extLst>
              </a:tr>
            </a:tbl>
          </a:graphicData>
        </a:graphic>
      </p:graphicFrame>
    </p:spTree>
    <p:extLst>
      <p:ext uri="{BB962C8B-B14F-4D97-AF65-F5344CB8AC3E}">
        <p14:creationId xmlns:p14="http://schemas.microsoft.com/office/powerpoint/2010/main" val="3012787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CT </a:t>
            </a:r>
            <a:r>
              <a:rPr lang="en-US" dirty="0">
                <a:solidFill>
                  <a:schemeClr val="bg1">
                    <a:lumMod val="50000"/>
                  </a:schemeClr>
                </a:solidFill>
              </a:rPr>
              <a:t>practice #1</a:t>
            </a:r>
          </a:p>
        </p:txBody>
      </p:sp>
      <p:sp>
        <p:nvSpPr>
          <p:cNvPr id="6" name="Text Placeholder 5"/>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14" name="Text Placeholder 13"/>
          <p:cNvSpPr>
            <a:spLocks noGrp="1"/>
          </p:cNvSpPr>
          <p:nvPr>
            <p:ph type="body" sz="quarter" idx="16"/>
          </p:nvPr>
        </p:nvSpPr>
        <p:spPr/>
        <p:txBody>
          <a:bodyPr/>
          <a:lstStyle/>
          <a:p>
            <a:r>
              <a:rPr lang="en-US" dirty="0">
                <a:solidFill>
                  <a:schemeClr val="tx1"/>
                </a:solidFill>
              </a:rPr>
              <a:t>Case courtesy of Dr Bahman </a:t>
            </a:r>
            <a:r>
              <a:rPr lang="en-US" dirty="0" err="1">
                <a:solidFill>
                  <a:schemeClr val="tx1"/>
                </a:solidFill>
              </a:rPr>
              <a:t>Rasuli</a:t>
            </a:r>
            <a:r>
              <a:rPr lang="en-US" dirty="0">
                <a:solidFill>
                  <a:schemeClr val="tx1"/>
                </a:solidFill>
              </a:rPr>
              <a:t>, </a:t>
            </a:r>
            <a:r>
              <a:rPr lang="en-US" dirty="0" err="1">
                <a:solidFill>
                  <a:schemeClr val="tx1"/>
                </a:solidFill>
              </a:rPr>
              <a:t>Radiopaedia.org</a:t>
            </a:r>
            <a:r>
              <a:rPr lang="en-US" dirty="0">
                <a:solidFill>
                  <a:schemeClr val="tx1"/>
                </a:solidFill>
              </a:rPr>
              <a:t>, </a:t>
            </a:r>
            <a:r>
              <a:rPr lang="en-US" dirty="0" err="1">
                <a:solidFill>
                  <a:schemeClr val="tx1"/>
                </a:solidFill>
              </a:rPr>
              <a:t>rID</a:t>
            </a:r>
            <a:r>
              <a:rPr lang="en-US" dirty="0">
                <a:solidFill>
                  <a:schemeClr val="tx1"/>
                </a:solidFill>
              </a:rPr>
              <a:t>: 75768</a:t>
            </a:r>
          </a:p>
        </p:txBody>
      </p:sp>
      <p:pic>
        <p:nvPicPr>
          <p:cNvPr id="4" name="Picture 3" descr="A picture containing photo, sitting, white, black&#10;&#10;Description automatically generated">
            <a:extLst>
              <a:ext uri="{FF2B5EF4-FFF2-40B4-BE49-F238E27FC236}">
                <a16:creationId xmlns:a16="http://schemas.microsoft.com/office/drawing/2014/main" id="{E8A37E93-5EA5-F74B-986E-EF8671992E6E}"/>
              </a:ext>
            </a:extLst>
          </p:cNvPr>
          <p:cNvPicPr>
            <a:picLocks noChangeAspect="1"/>
          </p:cNvPicPr>
          <p:nvPr/>
        </p:nvPicPr>
        <p:blipFill>
          <a:blip r:embed="rId3"/>
          <a:stretch>
            <a:fillRect/>
          </a:stretch>
        </p:blipFill>
        <p:spPr>
          <a:xfrm>
            <a:off x="1104900" y="2609850"/>
            <a:ext cx="4876800" cy="4876800"/>
          </a:xfrm>
          <a:prstGeom prst="rect">
            <a:avLst/>
          </a:prstGeom>
        </p:spPr>
      </p:pic>
      <p:sp>
        <p:nvSpPr>
          <p:cNvPr id="11" name="Rectangle 10">
            <a:extLst>
              <a:ext uri="{FF2B5EF4-FFF2-40B4-BE49-F238E27FC236}">
                <a16:creationId xmlns:a16="http://schemas.microsoft.com/office/drawing/2014/main" id="{68777C8E-7AD1-6942-B99E-42520BB54BBA}"/>
              </a:ext>
            </a:extLst>
          </p:cNvPr>
          <p:cNvSpPr/>
          <p:nvPr/>
        </p:nvSpPr>
        <p:spPr>
          <a:xfrm>
            <a:off x="3623264" y="1583244"/>
            <a:ext cx="7757252" cy="646331"/>
          </a:xfrm>
          <a:prstGeom prst="rect">
            <a:avLst/>
          </a:prstGeom>
        </p:spPr>
        <p:txBody>
          <a:bodyPr wrap="none">
            <a:spAutoFit/>
          </a:bodyPr>
          <a:lstStyle/>
          <a:p>
            <a:pPr lvl="0">
              <a:defRPr/>
            </a:pPr>
            <a:r>
              <a:rPr lang="en-US" sz="3600" dirty="0" err="1">
                <a:solidFill>
                  <a:schemeClr val="tx1">
                    <a:lumMod val="65000"/>
                    <a:lumOff val="35000"/>
                  </a:schemeClr>
                </a:solidFill>
              </a:rPr>
              <a:t>DDx</a:t>
            </a:r>
            <a:r>
              <a:rPr lang="en-US" sz="3600" dirty="0">
                <a:solidFill>
                  <a:schemeClr val="tx1">
                    <a:lumMod val="65000"/>
                    <a:lumOff val="35000"/>
                  </a:schemeClr>
                </a:solidFill>
              </a:rPr>
              <a:t> = COVID vs other URI (not dyspneic)</a:t>
            </a:r>
          </a:p>
        </p:txBody>
      </p:sp>
    </p:spTree>
    <p:extLst>
      <p:ext uri="{BB962C8B-B14F-4D97-AF65-F5344CB8AC3E}">
        <p14:creationId xmlns:p14="http://schemas.microsoft.com/office/powerpoint/2010/main" val="1836620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CT </a:t>
            </a:r>
            <a:r>
              <a:rPr lang="en-US" dirty="0">
                <a:solidFill>
                  <a:schemeClr val="bg1">
                    <a:lumMod val="50000"/>
                  </a:schemeClr>
                </a:solidFill>
              </a:rPr>
              <a:t>practice #1</a:t>
            </a:r>
          </a:p>
        </p:txBody>
      </p:sp>
      <p:sp>
        <p:nvSpPr>
          <p:cNvPr id="6" name="Text Placeholder 5"/>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14" name="Text Placeholder 13"/>
          <p:cNvSpPr>
            <a:spLocks noGrp="1"/>
          </p:cNvSpPr>
          <p:nvPr>
            <p:ph type="body" sz="quarter" idx="16"/>
          </p:nvPr>
        </p:nvSpPr>
        <p:spPr/>
        <p:txBody>
          <a:bodyPr/>
          <a:lstStyle/>
          <a:p>
            <a:r>
              <a:rPr lang="en-US" dirty="0">
                <a:solidFill>
                  <a:schemeClr val="tx1"/>
                </a:solidFill>
              </a:rPr>
              <a:t>Case courtesy of Dr Bahman </a:t>
            </a:r>
            <a:r>
              <a:rPr lang="en-US" dirty="0" err="1">
                <a:solidFill>
                  <a:schemeClr val="tx1"/>
                </a:solidFill>
              </a:rPr>
              <a:t>Rasuli</a:t>
            </a:r>
            <a:r>
              <a:rPr lang="en-US" dirty="0">
                <a:solidFill>
                  <a:schemeClr val="tx1"/>
                </a:solidFill>
              </a:rPr>
              <a:t>, </a:t>
            </a:r>
            <a:r>
              <a:rPr lang="en-US" dirty="0" err="1">
                <a:solidFill>
                  <a:schemeClr val="tx1"/>
                </a:solidFill>
              </a:rPr>
              <a:t>Radiopaedia.org</a:t>
            </a:r>
            <a:r>
              <a:rPr lang="en-US" dirty="0">
                <a:solidFill>
                  <a:schemeClr val="tx1"/>
                </a:solidFill>
              </a:rPr>
              <a:t>, </a:t>
            </a:r>
            <a:r>
              <a:rPr lang="en-US" dirty="0" err="1">
                <a:solidFill>
                  <a:schemeClr val="tx1"/>
                </a:solidFill>
              </a:rPr>
              <a:t>rID</a:t>
            </a:r>
            <a:r>
              <a:rPr lang="en-US" dirty="0">
                <a:solidFill>
                  <a:schemeClr val="tx1"/>
                </a:solidFill>
              </a:rPr>
              <a:t>: 75768</a:t>
            </a:r>
          </a:p>
        </p:txBody>
      </p:sp>
      <p:pic>
        <p:nvPicPr>
          <p:cNvPr id="4" name="Picture 3" descr="A picture containing photo, sitting, white, black&#10;&#10;Description automatically generated">
            <a:extLst>
              <a:ext uri="{FF2B5EF4-FFF2-40B4-BE49-F238E27FC236}">
                <a16:creationId xmlns:a16="http://schemas.microsoft.com/office/drawing/2014/main" id="{E8A37E93-5EA5-F74B-986E-EF8671992E6E}"/>
              </a:ext>
            </a:extLst>
          </p:cNvPr>
          <p:cNvPicPr>
            <a:picLocks noChangeAspect="1"/>
          </p:cNvPicPr>
          <p:nvPr/>
        </p:nvPicPr>
        <p:blipFill>
          <a:blip r:embed="rId3"/>
          <a:stretch>
            <a:fillRect/>
          </a:stretch>
        </p:blipFill>
        <p:spPr>
          <a:xfrm>
            <a:off x="1104900" y="2609850"/>
            <a:ext cx="4876800" cy="4876800"/>
          </a:xfrm>
          <a:prstGeom prst="rect">
            <a:avLst/>
          </a:prstGeom>
        </p:spPr>
      </p:pic>
      <p:sp>
        <p:nvSpPr>
          <p:cNvPr id="11" name="Rectangle 10">
            <a:extLst>
              <a:ext uri="{FF2B5EF4-FFF2-40B4-BE49-F238E27FC236}">
                <a16:creationId xmlns:a16="http://schemas.microsoft.com/office/drawing/2014/main" id="{68777C8E-7AD1-6942-B99E-42520BB54BBA}"/>
              </a:ext>
            </a:extLst>
          </p:cNvPr>
          <p:cNvSpPr/>
          <p:nvPr/>
        </p:nvSpPr>
        <p:spPr>
          <a:xfrm>
            <a:off x="1806634" y="1926900"/>
            <a:ext cx="3123099" cy="646331"/>
          </a:xfrm>
          <a:prstGeom prst="rect">
            <a:avLst/>
          </a:prstGeom>
        </p:spPr>
        <p:txBody>
          <a:bodyPr wrap="none">
            <a:spAutoFit/>
          </a:bodyPr>
          <a:lstStyle/>
          <a:p>
            <a:pPr lvl="0">
              <a:defRPr/>
            </a:pPr>
            <a:r>
              <a:rPr lang="en-US" sz="3600" dirty="0" err="1">
                <a:solidFill>
                  <a:schemeClr val="tx1">
                    <a:lumMod val="65000"/>
                    <a:lumOff val="35000"/>
                  </a:schemeClr>
                </a:solidFill>
              </a:rPr>
              <a:t>Subplural</a:t>
            </a:r>
            <a:r>
              <a:rPr lang="en-US" sz="3600" dirty="0">
                <a:solidFill>
                  <a:schemeClr val="tx1">
                    <a:lumMod val="65000"/>
                    <a:lumOff val="35000"/>
                  </a:schemeClr>
                </a:solidFill>
              </a:rPr>
              <a:t> GGOs</a:t>
            </a:r>
          </a:p>
        </p:txBody>
      </p:sp>
      <p:pic>
        <p:nvPicPr>
          <p:cNvPr id="7" name="Picture 3">
            <a:extLst>
              <a:ext uri="{FF2B5EF4-FFF2-40B4-BE49-F238E27FC236}">
                <a16:creationId xmlns:a16="http://schemas.microsoft.com/office/drawing/2014/main" id="{0CE4E4DA-F9FC-D246-821D-1AD5E1CA3F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01890" y="2896056"/>
            <a:ext cx="5325307" cy="3924113"/>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8" name="Donut 7">
            <a:extLst>
              <a:ext uri="{FF2B5EF4-FFF2-40B4-BE49-F238E27FC236}">
                <a16:creationId xmlns:a16="http://schemas.microsoft.com/office/drawing/2014/main" id="{E2F2CD8B-5091-B645-9179-C5E7C46B91B4}"/>
              </a:ext>
            </a:extLst>
          </p:cNvPr>
          <p:cNvSpPr/>
          <p:nvPr/>
        </p:nvSpPr>
        <p:spPr>
          <a:xfrm>
            <a:off x="5225143" y="4347373"/>
            <a:ext cx="473528" cy="420570"/>
          </a:xfrm>
          <a:prstGeom prst="donut">
            <a:avLst>
              <a:gd name="adj" fmla="val 6979"/>
            </a:avLst>
          </a:prstGeom>
          <a:solidFill>
            <a:schemeClr val="accent1">
              <a:alpha val="85000"/>
            </a:schemeClr>
          </a:solidFill>
          <a:ln>
            <a:solidFill>
              <a:schemeClr val="accent1">
                <a:shade val="95000"/>
                <a:satMod val="105000"/>
                <a:alpha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Donut 8">
            <a:extLst>
              <a:ext uri="{FF2B5EF4-FFF2-40B4-BE49-F238E27FC236}">
                <a16:creationId xmlns:a16="http://schemas.microsoft.com/office/drawing/2014/main" id="{4FC645DA-9552-2040-8E08-75574EFE3F9A}"/>
              </a:ext>
            </a:extLst>
          </p:cNvPr>
          <p:cNvSpPr/>
          <p:nvPr/>
        </p:nvSpPr>
        <p:spPr>
          <a:xfrm>
            <a:off x="2014189" y="5318222"/>
            <a:ext cx="353454" cy="369888"/>
          </a:xfrm>
          <a:prstGeom prst="donut">
            <a:avLst>
              <a:gd name="adj" fmla="val 6979"/>
            </a:avLst>
          </a:prstGeom>
          <a:solidFill>
            <a:schemeClr val="accent1">
              <a:alpha val="85000"/>
            </a:schemeClr>
          </a:solidFill>
          <a:ln>
            <a:solidFill>
              <a:schemeClr val="accent1">
                <a:shade val="95000"/>
                <a:satMod val="105000"/>
                <a:alpha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0" name="Donut 9">
            <a:extLst>
              <a:ext uri="{FF2B5EF4-FFF2-40B4-BE49-F238E27FC236}">
                <a16:creationId xmlns:a16="http://schemas.microsoft.com/office/drawing/2014/main" id="{83F74CB3-5FF0-7444-BA6B-7D407DF4EB72}"/>
              </a:ext>
            </a:extLst>
          </p:cNvPr>
          <p:cNvSpPr/>
          <p:nvPr/>
        </p:nvSpPr>
        <p:spPr>
          <a:xfrm>
            <a:off x="4604659" y="5329658"/>
            <a:ext cx="578574" cy="369888"/>
          </a:xfrm>
          <a:prstGeom prst="donut">
            <a:avLst>
              <a:gd name="adj" fmla="val 6979"/>
            </a:avLst>
          </a:prstGeom>
          <a:solidFill>
            <a:schemeClr val="accent1">
              <a:alpha val="85000"/>
            </a:schemeClr>
          </a:solidFill>
          <a:ln>
            <a:solidFill>
              <a:schemeClr val="accent1">
                <a:shade val="95000"/>
                <a:satMod val="105000"/>
                <a:alpha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Donut 11">
            <a:extLst>
              <a:ext uri="{FF2B5EF4-FFF2-40B4-BE49-F238E27FC236}">
                <a16:creationId xmlns:a16="http://schemas.microsoft.com/office/drawing/2014/main" id="{028BB000-0807-6242-9E00-51ED848141B2}"/>
              </a:ext>
            </a:extLst>
          </p:cNvPr>
          <p:cNvSpPr/>
          <p:nvPr/>
        </p:nvSpPr>
        <p:spPr>
          <a:xfrm>
            <a:off x="1513916" y="4505315"/>
            <a:ext cx="500273" cy="556541"/>
          </a:xfrm>
          <a:prstGeom prst="donut">
            <a:avLst>
              <a:gd name="adj" fmla="val 6979"/>
            </a:avLst>
          </a:prstGeom>
          <a:solidFill>
            <a:schemeClr val="accent1">
              <a:alpha val="85000"/>
            </a:schemeClr>
          </a:solidFill>
          <a:ln>
            <a:solidFill>
              <a:schemeClr val="accent1">
                <a:shade val="95000"/>
                <a:satMod val="105000"/>
                <a:alpha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81599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CT </a:t>
            </a:r>
            <a:r>
              <a:rPr lang="en-US" dirty="0">
                <a:solidFill>
                  <a:schemeClr val="bg1">
                    <a:lumMod val="50000"/>
                  </a:schemeClr>
                </a:solidFill>
              </a:rPr>
              <a:t>practice #2</a:t>
            </a:r>
          </a:p>
        </p:txBody>
      </p:sp>
      <p:sp>
        <p:nvSpPr>
          <p:cNvPr id="6" name="Text Placeholder 5"/>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14" name="Text Placeholder 13"/>
          <p:cNvSpPr>
            <a:spLocks noGrp="1"/>
          </p:cNvSpPr>
          <p:nvPr>
            <p:ph type="body" sz="quarter" idx="16"/>
          </p:nvPr>
        </p:nvSpPr>
        <p:spPr/>
        <p:txBody>
          <a:bodyPr/>
          <a:lstStyle/>
          <a:p>
            <a:r>
              <a:rPr lang="en-US" dirty="0"/>
              <a:t>Case courtesy of Dr Michael P Hartung, </a:t>
            </a:r>
            <a:r>
              <a:rPr lang="en-US" dirty="0" err="1"/>
              <a:t>Radiopaedia.org</a:t>
            </a:r>
            <a:r>
              <a:rPr lang="en-US" dirty="0"/>
              <a:t>, </a:t>
            </a:r>
            <a:r>
              <a:rPr lang="en-US" dirty="0" err="1"/>
              <a:t>rID</a:t>
            </a:r>
            <a:r>
              <a:rPr lang="en-US" dirty="0"/>
              <a:t>: 71664</a:t>
            </a:r>
          </a:p>
        </p:txBody>
      </p:sp>
      <p:pic>
        <p:nvPicPr>
          <p:cNvPr id="4" name="Picture 3" descr="A picture containing table, sitting, plate, white&#10;&#10;Description automatically generated">
            <a:extLst>
              <a:ext uri="{FF2B5EF4-FFF2-40B4-BE49-F238E27FC236}">
                <a16:creationId xmlns:a16="http://schemas.microsoft.com/office/drawing/2014/main" id="{7050CF7D-BF21-5243-9948-35C6255EDC6A}"/>
              </a:ext>
            </a:extLst>
          </p:cNvPr>
          <p:cNvPicPr>
            <a:picLocks noChangeAspect="1"/>
          </p:cNvPicPr>
          <p:nvPr/>
        </p:nvPicPr>
        <p:blipFill>
          <a:blip r:embed="rId3"/>
          <a:stretch>
            <a:fillRect/>
          </a:stretch>
        </p:blipFill>
        <p:spPr>
          <a:xfrm>
            <a:off x="1416733" y="1868713"/>
            <a:ext cx="5453743" cy="5453743"/>
          </a:xfrm>
          <a:prstGeom prst="rect">
            <a:avLst/>
          </a:prstGeom>
        </p:spPr>
      </p:pic>
      <p:sp>
        <p:nvSpPr>
          <p:cNvPr id="9" name="Rectangle 8">
            <a:extLst>
              <a:ext uri="{FF2B5EF4-FFF2-40B4-BE49-F238E27FC236}">
                <a16:creationId xmlns:a16="http://schemas.microsoft.com/office/drawing/2014/main" id="{83B651D8-2467-DC43-9AB8-345411F6E3C0}"/>
              </a:ext>
            </a:extLst>
          </p:cNvPr>
          <p:cNvSpPr/>
          <p:nvPr/>
        </p:nvSpPr>
        <p:spPr>
          <a:xfrm>
            <a:off x="7315200" y="1595192"/>
            <a:ext cx="6248352" cy="1077218"/>
          </a:xfrm>
          <a:prstGeom prst="rect">
            <a:avLst/>
          </a:prstGeom>
        </p:spPr>
        <p:txBody>
          <a:bodyPr wrap="square">
            <a:spAutoFit/>
          </a:bodyPr>
          <a:lstStyle/>
          <a:p>
            <a:pPr lvl="0">
              <a:defRPr/>
            </a:pPr>
            <a:r>
              <a:rPr lang="en-US" sz="3200" dirty="0">
                <a:solidFill>
                  <a:schemeClr val="tx1">
                    <a:lumMod val="65000"/>
                    <a:lumOff val="35000"/>
                  </a:schemeClr>
                </a:solidFill>
              </a:rPr>
              <a:t>Young, healthy, presents w 2 weeks SOB and GI symptoms</a:t>
            </a:r>
          </a:p>
        </p:txBody>
      </p:sp>
    </p:spTree>
    <p:extLst>
      <p:ext uri="{BB962C8B-B14F-4D97-AF65-F5344CB8AC3E}">
        <p14:creationId xmlns:p14="http://schemas.microsoft.com/office/powerpoint/2010/main" val="766337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CT </a:t>
            </a:r>
            <a:r>
              <a:rPr lang="en-US" dirty="0">
                <a:solidFill>
                  <a:schemeClr val="bg1">
                    <a:lumMod val="50000"/>
                  </a:schemeClr>
                </a:solidFill>
              </a:rPr>
              <a:t>practice #2</a:t>
            </a:r>
          </a:p>
        </p:txBody>
      </p:sp>
      <p:sp>
        <p:nvSpPr>
          <p:cNvPr id="6" name="Text Placeholder 5"/>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14" name="Text Placeholder 13"/>
          <p:cNvSpPr>
            <a:spLocks noGrp="1"/>
          </p:cNvSpPr>
          <p:nvPr>
            <p:ph type="body" sz="quarter" idx="16"/>
          </p:nvPr>
        </p:nvSpPr>
        <p:spPr/>
        <p:txBody>
          <a:bodyPr/>
          <a:lstStyle/>
          <a:p>
            <a:r>
              <a:rPr lang="en-US" dirty="0"/>
              <a:t>Case courtesy of Dr Michael P Hartung, </a:t>
            </a:r>
            <a:r>
              <a:rPr lang="en-US" dirty="0" err="1"/>
              <a:t>Radiopaedia.org</a:t>
            </a:r>
            <a:r>
              <a:rPr lang="en-US" dirty="0"/>
              <a:t>, </a:t>
            </a:r>
            <a:r>
              <a:rPr lang="en-US" dirty="0" err="1"/>
              <a:t>rID</a:t>
            </a:r>
            <a:r>
              <a:rPr lang="en-US" dirty="0"/>
              <a:t>: 71664</a:t>
            </a:r>
          </a:p>
        </p:txBody>
      </p:sp>
      <p:pic>
        <p:nvPicPr>
          <p:cNvPr id="4" name="Picture 3" descr="A picture containing table, sitting, plate, white&#10;&#10;Description automatically generated">
            <a:extLst>
              <a:ext uri="{FF2B5EF4-FFF2-40B4-BE49-F238E27FC236}">
                <a16:creationId xmlns:a16="http://schemas.microsoft.com/office/drawing/2014/main" id="{7050CF7D-BF21-5243-9948-35C6255EDC6A}"/>
              </a:ext>
            </a:extLst>
          </p:cNvPr>
          <p:cNvPicPr>
            <a:picLocks noChangeAspect="1"/>
          </p:cNvPicPr>
          <p:nvPr/>
        </p:nvPicPr>
        <p:blipFill>
          <a:blip r:embed="rId3"/>
          <a:stretch>
            <a:fillRect/>
          </a:stretch>
        </p:blipFill>
        <p:spPr>
          <a:xfrm>
            <a:off x="1416733" y="1868713"/>
            <a:ext cx="5453743" cy="5453743"/>
          </a:xfrm>
          <a:prstGeom prst="rect">
            <a:avLst/>
          </a:prstGeom>
        </p:spPr>
      </p:pic>
      <p:sp>
        <p:nvSpPr>
          <p:cNvPr id="9" name="Rectangle 8">
            <a:extLst>
              <a:ext uri="{FF2B5EF4-FFF2-40B4-BE49-F238E27FC236}">
                <a16:creationId xmlns:a16="http://schemas.microsoft.com/office/drawing/2014/main" id="{83B651D8-2467-DC43-9AB8-345411F6E3C0}"/>
              </a:ext>
            </a:extLst>
          </p:cNvPr>
          <p:cNvSpPr/>
          <p:nvPr/>
        </p:nvSpPr>
        <p:spPr>
          <a:xfrm>
            <a:off x="7315200" y="1595192"/>
            <a:ext cx="6248352" cy="5816977"/>
          </a:xfrm>
          <a:prstGeom prst="rect">
            <a:avLst/>
          </a:prstGeom>
        </p:spPr>
        <p:txBody>
          <a:bodyPr wrap="square">
            <a:spAutoFit/>
          </a:bodyPr>
          <a:lstStyle/>
          <a:p>
            <a:pPr lvl="0">
              <a:defRPr/>
            </a:pPr>
            <a:r>
              <a:rPr lang="en-US" sz="3200" dirty="0">
                <a:solidFill>
                  <a:schemeClr val="tx1">
                    <a:lumMod val="65000"/>
                    <a:lumOff val="35000"/>
                  </a:schemeClr>
                </a:solidFill>
              </a:rPr>
              <a:t>Young, healthy, presents w 2 weeks SOB and GI symptoms</a:t>
            </a:r>
          </a:p>
          <a:p>
            <a:pPr lvl="0">
              <a:defRPr/>
            </a:pPr>
            <a:endParaRPr lang="en-US" sz="3200" dirty="0">
              <a:solidFill>
                <a:schemeClr val="tx1">
                  <a:lumMod val="65000"/>
                  <a:lumOff val="35000"/>
                </a:schemeClr>
              </a:solidFill>
            </a:endParaRPr>
          </a:p>
          <a:p>
            <a:pPr lvl="0">
              <a:defRPr/>
            </a:pPr>
            <a:r>
              <a:rPr lang="en-US" sz="3200" dirty="0">
                <a:solidFill>
                  <a:schemeClr val="tx1">
                    <a:lumMod val="65000"/>
                    <a:lumOff val="35000"/>
                  </a:schemeClr>
                </a:solidFill>
              </a:rPr>
              <a:t>And vapes!</a:t>
            </a:r>
          </a:p>
          <a:p>
            <a:pPr lvl="0">
              <a:defRPr/>
            </a:pPr>
            <a:endParaRPr lang="en-US" sz="3200" dirty="0">
              <a:solidFill>
                <a:schemeClr val="tx1">
                  <a:lumMod val="65000"/>
                  <a:lumOff val="35000"/>
                </a:schemeClr>
              </a:solidFill>
            </a:endParaRPr>
          </a:p>
          <a:p>
            <a:pPr lvl="0">
              <a:defRPr/>
            </a:pPr>
            <a:r>
              <a:rPr lang="en-US" sz="3200" dirty="0">
                <a:solidFill>
                  <a:schemeClr val="tx1">
                    <a:lumMod val="65000"/>
                    <a:lumOff val="35000"/>
                  </a:schemeClr>
                </a:solidFill>
              </a:rPr>
              <a:t>Atypical distribution for COVID, but not impossible. </a:t>
            </a:r>
          </a:p>
          <a:p>
            <a:pPr lvl="0">
              <a:defRPr/>
            </a:pPr>
            <a:endParaRPr lang="en-US" sz="3200" dirty="0">
              <a:solidFill>
                <a:schemeClr val="tx1">
                  <a:lumMod val="65000"/>
                  <a:lumOff val="35000"/>
                </a:schemeClr>
              </a:solidFill>
            </a:endParaRPr>
          </a:p>
          <a:p>
            <a:pPr lvl="0">
              <a:defRPr/>
            </a:pPr>
            <a:r>
              <a:rPr lang="en-US" sz="3200" dirty="0">
                <a:solidFill>
                  <a:schemeClr val="tx1">
                    <a:lumMod val="65000"/>
                    <a:lumOff val="35000"/>
                  </a:schemeClr>
                </a:solidFill>
              </a:rPr>
              <a:t>“</a:t>
            </a:r>
            <a:r>
              <a:rPr lang="en-US" sz="2800" dirty="0">
                <a:solidFill>
                  <a:schemeClr val="tx1">
                    <a:lumMod val="65000"/>
                    <a:lumOff val="35000"/>
                  </a:schemeClr>
                </a:solidFill>
              </a:rPr>
              <a:t>Extensive symmetric bilateral </a:t>
            </a:r>
            <a:r>
              <a:rPr lang="en-US" sz="2800" dirty="0" err="1">
                <a:solidFill>
                  <a:schemeClr val="tx1">
                    <a:lumMod val="65000"/>
                    <a:lumOff val="35000"/>
                  </a:schemeClr>
                </a:solidFill>
              </a:rPr>
              <a:t>groundglass</a:t>
            </a:r>
            <a:r>
              <a:rPr lang="en-US" sz="2800" dirty="0">
                <a:solidFill>
                  <a:schemeClr val="tx1">
                    <a:lumMod val="65000"/>
                    <a:lumOff val="35000"/>
                  </a:schemeClr>
                </a:solidFill>
              </a:rPr>
              <a:t> and reticular opacities in a </a:t>
            </a:r>
            <a:r>
              <a:rPr lang="en-US" sz="2800" dirty="0" err="1">
                <a:solidFill>
                  <a:schemeClr val="tx1">
                    <a:lumMod val="65000"/>
                    <a:lumOff val="35000"/>
                  </a:schemeClr>
                </a:solidFill>
              </a:rPr>
              <a:t>brochovascular</a:t>
            </a:r>
            <a:r>
              <a:rPr lang="en-US" sz="2800" dirty="0">
                <a:solidFill>
                  <a:schemeClr val="tx1">
                    <a:lumMod val="65000"/>
                    <a:lumOff val="35000"/>
                  </a:schemeClr>
                </a:solidFill>
              </a:rPr>
              <a:t> distribution with subpleural sparing affecting all lobes”</a:t>
            </a:r>
            <a:endParaRPr lang="en-US" sz="3200" dirty="0">
              <a:solidFill>
                <a:schemeClr val="tx1">
                  <a:lumMod val="65000"/>
                  <a:lumOff val="35000"/>
                </a:schemeClr>
              </a:solidFill>
            </a:endParaRPr>
          </a:p>
        </p:txBody>
      </p:sp>
      <p:sp>
        <p:nvSpPr>
          <p:cNvPr id="7" name="Donut 6">
            <a:extLst>
              <a:ext uri="{FF2B5EF4-FFF2-40B4-BE49-F238E27FC236}">
                <a16:creationId xmlns:a16="http://schemas.microsoft.com/office/drawing/2014/main" id="{18512E44-9BC0-A04A-9B82-3101AD41AD4A}"/>
              </a:ext>
            </a:extLst>
          </p:cNvPr>
          <p:cNvSpPr/>
          <p:nvPr/>
        </p:nvSpPr>
        <p:spPr>
          <a:xfrm>
            <a:off x="4727917" y="5067301"/>
            <a:ext cx="604156" cy="620486"/>
          </a:xfrm>
          <a:prstGeom prst="donut">
            <a:avLst>
              <a:gd name="adj" fmla="val 6979"/>
            </a:avLst>
          </a:prstGeom>
          <a:solidFill>
            <a:schemeClr val="accent1">
              <a:alpha val="85000"/>
            </a:schemeClr>
          </a:solidFill>
          <a:ln>
            <a:solidFill>
              <a:schemeClr val="accent1">
                <a:shade val="95000"/>
                <a:satMod val="105000"/>
                <a:alpha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Donut 7">
            <a:extLst>
              <a:ext uri="{FF2B5EF4-FFF2-40B4-BE49-F238E27FC236}">
                <a16:creationId xmlns:a16="http://schemas.microsoft.com/office/drawing/2014/main" id="{827BAB73-1F88-354B-923D-4916317C841E}"/>
              </a:ext>
            </a:extLst>
          </p:cNvPr>
          <p:cNvSpPr/>
          <p:nvPr/>
        </p:nvSpPr>
        <p:spPr>
          <a:xfrm>
            <a:off x="3189515" y="4985658"/>
            <a:ext cx="604156" cy="620486"/>
          </a:xfrm>
          <a:prstGeom prst="donut">
            <a:avLst>
              <a:gd name="adj" fmla="val 6979"/>
            </a:avLst>
          </a:prstGeom>
          <a:solidFill>
            <a:schemeClr val="accent1">
              <a:alpha val="85000"/>
            </a:schemeClr>
          </a:solidFill>
          <a:ln>
            <a:solidFill>
              <a:schemeClr val="accent1">
                <a:shade val="95000"/>
                <a:satMod val="105000"/>
                <a:alpha val="8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492769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Summary points</a:t>
            </a:r>
          </a:p>
        </p:txBody>
      </p:sp>
      <p:sp>
        <p:nvSpPr>
          <p:cNvPr id="17" name="Text Placeholder 16"/>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20" name="Text Placeholder 19"/>
          <p:cNvSpPr>
            <a:spLocks noGrp="1"/>
          </p:cNvSpPr>
          <p:nvPr>
            <p:ph type="body" sz="quarter" idx="15"/>
          </p:nvPr>
        </p:nvSpPr>
        <p:spPr/>
        <p:txBody>
          <a:bodyPr/>
          <a:lstStyle/>
          <a:p>
            <a:endParaRPr lang="en-US"/>
          </a:p>
        </p:txBody>
      </p:sp>
      <p:sp>
        <p:nvSpPr>
          <p:cNvPr id="2" name="TextBox 1"/>
          <p:cNvSpPr txBox="1"/>
          <p:nvPr/>
        </p:nvSpPr>
        <p:spPr>
          <a:xfrm>
            <a:off x="7538224" y="7817005"/>
            <a:ext cx="184731" cy="535531"/>
          </a:xfrm>
          <a:prstGeom prst="rect">
            <a:avLst/>
          </a:prstGeom>
          <a:noFill/>
        </p:spPr>
        <p:txBody>
          <a:bodyPr wrap="none" rtlCol="0">
            <a:spAutoFit/>
          </a:bodyPr>
          <a:lstStyle/>
          <a:p>
            <a:endParaRPr lang="en-US" dirty="0"/>
          </a:p>
        </p:txBody>
      </p:sp>
      <p:sp>
        <p:nvSpPr>
          <p:cNvPr id="11" name="Rectangle 10">
            <a:extLst>
              <a:ext uri="{FF2B5EF4-FFF2-40B4-BE49-F238E27FC236}">
                <a16:creationId xmlns:a16="http://schemas.microsoft.com/office/drawing/2014/main" id="{E9949754-1E56-474B-8BAD-F2CB7FB14AF2}"/>
              </a:ext>
            </a:extLst>
          </p:cNvPr>
          <p:cNvSpPr/>
          <p:nvPr/>
        </p:nvSpPr>
        <p:spPr>
          <a:xfrm>
            <a:off x="879349" y="2053842"/>
            <a:ext cx="13205621" cy="4832092"/>
          </a:xfrm>
          <a:prstGeom prst="rect">
            <a:avLst/>
          </a:prstGeom>
        </p:spPr>
        <p:txBody>
          <a:bodyPr wrap="square">
            <a:spAutoFit/>
          </a:bodyPr>
          <a:lstStyle/>
          <a:p>
            <a:pPr marL="571500" indent="-571500">
              <a:buFont typeface="Arial" panose="020B0604020202020204" pitchFamily="34" charset="0"/>
              <a:buChar char="•"/>
            </a:pPr>
            <a:r>
              <a:rPr lang="en-US" sz="4400" dirty="0">
                <a:solidFill>
                  <a:schemeClr val="bg1"/>
                </a:solidFill>
                <a:latin typeface="Century Gothic" panose="020B0502020202020204" pitchFamily="34" charset="0"/>
              </a:rPr>
              <a:t>Imaging is not useful for screening or as a primary diagnostic test (Rule of 100)</a:t>
            </a:r>
          </a:p>
          <a:p>
            <a:pPr marL="571500" indent="-571500">
              <a:buFont typeface="Arial" panose="020B0604020202020204" pitchFamily="34" charset="0"/>
              <a:buChar char="•"/>
            </a:pPr>
            <a:r>
              <a:rPr lang="en-US" sz="4400" dirty="0">
                <a:solidFill>
                  <a:schemeClr val="bg1"/>
                </a:solidFill>
                <a:latin typeface="Century Gothic" panose="020B0502020202020204" pitchFamily="34" charset="0"/>
              </a:rPr>
              <a:t>Imaging is useful to interrogate hypotheses about symptoms (Different probabilities)</a:t>
            </a:r>
          </a:p>
          <a:p>
            <a:r>
              <a:rPr lang="en-US" sz="4400" u="sng" dirty="0">
                <a:solidFill>
                  <a:schemeClr val="bg1"/>
                </a:solidFill>
                <a:latin typeface="Century Gothic" panose="020B0502020202020204" pitchFamily="34" charset="0"/>
              </a:rPr>
              <a:t>GIVE THE HISTORY WHEN ORDERING IMAGING</a:t>
            </a:r>
          </a:p>
          <a:p>
            <a:pPr marL="571500" indent="-571500">
              <a:buFont typeface="Arial" panose="020B0604020202020204" pitchFamily="34" charset="0"/>
              <a:buChar char="•"/>
            </a:pPr>
            <a:r>
              <a:rPr lang="en-US" sz="4400" dirty="0">
                <a:solidFill>
                  <a:schemeClr val="bg1"/>
                </a:solidFill>
                <a:latin typeface="Century Gothic" panose="020B0502020202020204" pitchFamily="34" charset="0"/>
              </a:rPr>
              <a:t>CXR: Patchy, peripheral bilateral opacities</a:t>
            </a:r>
          </a:p>
          <a:p>
            <a:pPr marL="571500" indent="-571500">
              <a:buFont typeface="Arial" panose="020B0604020202020204" pitchFamily="34" charset="0"/>
              <a:buChar char="•"/>
            </a:pPr>
            <a:r>
              <a:rPr lang="en-US" sz="4400" dirty="0">
                <a:solidFill>
                  <a:schemeClr val="bg1"/>
                </a:solidFill>
                <a:latin typeface="Century Gothic" panose="020B0502020202020204" pitchFamily="34" charset="0"/>
              </a:rPr>
              <a:t>CT: Peripheral GGOs</a:t>
            </a:r>
          </a:p>
        </p:txBody>
      </p:sp>
    </p:spTree>
    <p:extLst>
      <p:ext uri="{BB962C8B-B14F-4D97-AF65-F5344CB8AC3E}">
        <p14:creationId xmlns:p14="http://schemas.microsoft.com/office/powerpoint/2010/main" val="3814004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580843.jpg"/>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89207" y="0"/>
            <a:ext cx="14658013" cy="8229600"/>
          </a:xfrm>
          <a:prstGeom prst="rect">
            <a:avLst/>
          </a:prstGeom>
        </p:spPr>
      </p:pic>
      <p:sp>
        <p:nvSpPr>
          <p:cNvPr id="4" name="Rectangle 3"/>
          <p:cNvSpPr/>
          <p:nvPr/>
        </p:nvSpPr>
        <p:spPr>
          <a:xfrm>
            <a:off x="0" y="0"/>
            <a:ext cx="178414" cy="8229600"/>
          </a:xfrm>
          <a:prstGeom prst="rect">
            <a:avLst/>
          </a:prstGeom>
          <a:solidFill>
            <a:srgbClr val="B01C32">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608"/>
          </a:p>
        </p:txBody>
      </p:sp>
    </p:spTree>
    <p:extLst>
      <p:ext uri="{BB962C8B-B14F-4D97-AF65-F5344CB8AC3E}">
        <p14:creationId xmlns:p14="http://schemas.microsoft.com/office/powerpoint/2010/main" val="1889161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174769" y="2318981"/>
            <a:ext cx="8215921" cy="1724025"/>
          </a:xfrm>
        </p:spPr>
        <p:txBody>
          <a:bodyPr/>
          <a:lstStyle/>
          <a:p>
            <a:r>
              <a:rPr lang="en-US" sz="7200" dirty="0"/>
              <a:t>Imaging for Screening?</a:t>
            </a:r>
            <a:endParaRPr lang="en-US" dirty="0"/>
          </a:p>
        </p:txBody>
      </p:sp>
      <p:sp>
        <p:nvSpPr>
          <p:cNvPr id="7" name="Text Placeholder 3">
            <a:extLst>
              <a:ext uri="{FF2B5EF4-FFF2-40B4-BE49-F238E27FC236}">
                <a16:creationId xmlns:a16="http://schemas.microsoft.com/office/drawing/2014/main" id="{AD68ABD9-6289-EE4C-8548-75A8E0DB1806}"/>
              </a:ext>
            </a:extLst>
          </p:cNvPr>
          <p:cNvSpPr>
            <a:spLocks noGrp="1"/>
          </p:cNvSpPr>
          <p:nvPr>
            <p:ph type="body" sz="quarter" idx="17"/>
          </p:nvPr>
        </p:nvSpPr>
        <p:spPr>
          <a:xfrm>
            <a:off x="2592525" y="7862425"/>
            <a:ext cx="1551080" cy="304800"/>
          </a:xfrm>
        </p:spPr>
        <p:txBody>
          <a:bodyPr/>
          <a:lstStyle/>
          <a:p>
            <a:r>
              <a:rPr lang="en-US" dirty="0"/>
              <a:t>@</a:t>
            </a:r>
            <a:r>
              <a:rPr lang="en-US" dirty="0" err="1"/>
              <a:t>UtahIMCMRS</a:t>
            </a:r>
            <a:endParaRPr lang="en-US" dirty="0"/>
          </a:p>
        </p:txBody>
      </p:sp>
    </p:spTree>
    <p:extLst>
      <p:ext uri="{BB962C8B-B14F-4D97-AF65-F5344CB8AC3E}">
        <p14:creationId xmlns:p14="http://schemas.microsoft.com/office/powerpoint/2010/main" val="1708646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CT Scans </a:t>
            </a:r>
            <a:r>
              <a:rPr lang="en-US" dirty="0">
                <a:solidFill>
                  <a:schemeClr val="bg1">
                    <a:lumMod val="50000"/>
                  </a:schemeClr>
                </a:solidFill>
              </a:rPr>
              <a:t>better sensitivity than PCR?</a:t>
            </a:r>
          </a:p>
        </p:txBody>
      </p:sp>
      <p:sp>
        <p:nvSpPr>
          <p:cNvPr id="6" name="Text Placeholder 5"/>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14" name="Text Placeholder 13"/>
          <p:cNvSpPr>
            <a:spLocks noGrp="1"/>
          </p:cNvSpPr>
          <p:nvPr>
            <p:ph type="body" sz="quarter" idx="16"/>
          </p:nvPr>
        </p:nvSpPr>
        <p:spPr>
          <a:xfrm>
            <a:off x="6650182" y="7486650"/>
            <a:ext cx="7980219" cy="369888"/>
          </a:xfrm>
        </p:spPr>
        <p:txBody>
          <a:bodyPr/>
          <a:lstStyle/>
          <a:p>
            <a:r>
              <a:rPr lang="en-US" altLang="en-US" b="1" u="sng" dirty="0">
                <a:solidFill>
                  <a:srgbClr val="6699FF"/>
                </a:solidFill>
              </a:rPr>
              <a:t>https://</a:t>
            </a:r>
            <a:r>
              <a:rPr lang="en-US" altLang="en-US" b="1" u="sng" dirty="0" err="1">
                <a:solidFill>
                  <a:srgbClr val="6699FF"/>
                </a:solidFill>
              </a:rPr>
              <a:t>doi.org</a:t>
            </a:r>
            <a:r>
              <a:rPr lang="en-US" altLang="en-US" b="1" u="sng" dirty="0">
                <a:solidFill>
                  <a:srgbClr val="6699FF"/>
                </a:solidFill>
              </a:rPr>
              <a:t>/10.1148/radiol.2020200432</a:t>
            </a:r>
          </a:p>
        </p:txBody>
      </p:sp>
      <p:pic>
        <p:nvPicPr>
          <p:cNvPr id="7" name="Content Placeholder 6" descr="A picture containing knife&#10;&#10;Description automatically generated">
            <a:extLst>
              <a:ext uri="{FF2B5EF4-FFF2-40B4-BE49-F238E27FC236}">
                <a16:creationId xmlns:a16="http://schemas.microsoft.com/office/drawing/2014/main" id="{E871EA5E-A887-4D4A-BDE6-0C7562397E90}"/>
              </a:ext>
            </a:extLst>
          </p:cNvPr>
          <p:cNvPicPr>
            <a:picLocks noGrp="1" noChangeAspect="1"/>
          </p:cNvPicPr>
          <p:nvPr>
            <p:ph sz="half" idx="1"/>
          </p:nvPr>
        </p:nvPicPr>
        <p:blipFill>
          <a:blip r:embed="rId3"/>
          <a:stretch>
            <a:fillRect/>
          </a:stretch>
        </p:blipFill>
        <p:spPr>
          <a:xfrm>
            <a:off x="195964" y="4873225"/>
            <a:ext cx="7960605" cy="1094438"/>
          </a:xfrm>
        </p:spPr>
      </p:pic>
      <p:pic>
        <p:nvPicPr>
          <p:cNvPr id="9" name="Picture 8" descr="A picture containing bird&#10;&#10;Description automatically generated">
            <a:extLst>
              <a:ext uri="{FF2B5EF4-FFF2-40B4-BE49-F238E27FC236}">
                <a16:creationId xmlns:a16="http://schemas.microsoft.com/office/drawing/2014/main" id="{C1D099E1-A099-AE44-8F08-1655608F2279}"/>
              </a:ext>
            </a:extLst>
          </p:cNvPr>
          <p:cNvPicPr>
            <a:picLocks noChangeAspect="1"/>
          </p:cNvPicPr>
          <p:nvPr/>
        </p:nvPicPr>
        <p:blipFill>
          <a:blip r:embed="rId4"/>
          <a:stretch>
            <a:fillRect/>
          </a:stretch>
        </p:blipFill>
        <p:spPr>
          <a:xfrm>
            <a:off x="195965" y="2307197"/>
            <a:ext cx="7895279" cy="1957045"/>
          </a:xfrm>
          <a:prstGeom prst="rect">
            <a:avLst/>
          </a:prstGeom>
        </p:spPr>
      </p:pic>
      <p:pic>
        <p:nvPicPr>
          <p:cNvPr id="15" name="Picture 3">
            <a:extLst>
              <a:ext uri="{FF2B5EF4-FFF2-40B4-BE49-F238E27FC236}">
                <a16:creationId xmlns:a16="http://schemas.microsoft.com/office/drawing/2014/main" id="{C81EF087-8ABD-DA4E-8F0B-15EFB6807C1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72463" y="2114581"/>
            <a:ext cx="6357937" cy="4859338"/>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6" name="Frame 15">
            <a:extLst>
              <a:ext uri="{FF2B5EF4-FFF2-40B4-BE49-F238E27FC236}">
                <a16:creationId xmlns:a16="http://schemas.microsoft.com/office/drawing/2014/main" id="{DDD10D2F-2930-D849-9490-DAD43691B8C9}"/>
              </a:ext>
            </a:extLst>
          </p:cNvPr>
          <p:cNvSpPr/>
          <p:nvPr/>
        </p:nvSpPr>
        <p:spPr>
          <a:xfrm>
            <a:off x="1950621" y="5616285"/>
            <a:ext cx="4092369" cy="304800"/>
          </a:xfrm>
          <a:prstGeom prst="frame">
            <a:avLst>
              <a:gd name="adj1" fmla="val 3972"/>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solidFill>
            </a:endParaRPr>
          </a:p>
        </p:txBody>
      </p:sp>
    </p:spTree>
    <p:extLst>
      <p:ext uri="{BB962C8B-B14F-4D97-AF65-F5344CB8AC3E}">
        <p14:creationId xmlns:p14="http://schemas.microsoft.com/office/powerpoint/2010/main" val="90357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Content Placeholder 7">
            <a:extLst>
              <a:ext uri="{FF2B5EF4-FFF2-40B4-BE49-F238E27FC236}">
                <a16:creationId xmlns:a16="http://schemas.microsoft.com/office/drawing/2014/main" id="{11048ED4-A9FC-4449-BB7F-F0B8D52067AB}"/>
              </a:ext>
            </a:extLst>
          </p:cNvPr>
          <p:cNvPicPr>
            <a:picLocks noGrp="1" noChangeAspect="1"/>
          </p:cNvPicPr>
          <p:nvPr>
            <p:ph sz="half" idx="1"/>
          </p:nvPr>
        </p:nvPicPr>
        <p:blipFill>
          <a:blip r:embed="rId3"/>
          <a:stretch>
            <a:fillRect/>
          </a:stretch>
        </p:blipFill>
        <p:spPr>
          <a:xfrm>
            <a:off x="1058786" y="1744556"/>
            <a:ext cx="5351463" cy="5351463"/>
          </a:xfrm>
          <a:prstGeom prst="rect">
            <a:avLst/>
          </a:prstGeom>
        </p:spPr>
      </p:pic>
      <p:sp>
        <p:nvSpPr>
          <p:cNvPr id="2" name="Title 1"/>
          <p:cNvSpPr>
            <a:spLocks noGrp="1"/>
          </p:cNvSpPr>
          <p:nvPr>
            <p:ph type="title"/>
          </p:nvPr>
        </p:nvSpPr>
        <p:spPr/>
        <p:txBody>
          <a:bodyPr/>
          <a:lstStyle/>
          <a:p>
            <a:r>
              <a:rPr lang="en-US" dirty="0"/>
              <a:t>Sensitivity </a:t>
            </a:r>
            <a:r>
              <a:rPr lang="en-US" dirty="0">
                <a:solidFill>
                  <a:schemeClr val="bg1">
                    <a:lumMod val="50000"/>
                  </a:schemeClr>
                </a:solidFill>
              </a:rPr>
              <a:t>vs positive predictive value</a:t>
            </a:r>
          </a:p>
        </p:txBody>
      </p:sp>
      <p:sp>
        <p:nvSpPr>
          <p:cNvPr id="6" name="Text Placeholder 5"/>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14" name="Text Placeholder 13"/>
          <p:cNvSpPr>
            <a:spLocks noGrp="1"/>
          </p:cNvSpPr>
          <p:nvPr>
            <p:ph type="body" sz="quarter" idx="16"/>
          </p:nvPr>
        </p:nvSpPr>
        <p:spPr/>
        <p:txBody>
          <a:bodyPr/>
          <a:lstStyle/>
          <a:p>
            <a:endParaRPr lang="en-US" dirty="0"/>
          </a:p>
        </p:txBody>
      </p:sp>
      <p:sp>
        <p:nvSpPr>
          <p:cNvPr id="10" name="Frame 9">
            <a:extLst>
              <a:ext uri="{FF2B5EF4-FFF2-40B4-BE49-F238E27FC236}">
                <a16:creationId xmlns:a16="http://schemas.microsoft.com/office/drawing/2014/main" id="{2FD4E7FA-D1C5-9349-9367-4B46B1FCAE17}"/>
              </a:ext>
            </a:extLst>
          </p:cNvPr>
          <p:cNvSpPr/>
          <p:nvPr/>
        </p:nvSpPr>
        <p:spPr>
          <a:xfrm>
            <a:off x="2066307" y="2234614"/>
            <a:ext cx="1417562" cy="4572000"/>
          </a:xfrm>
          <a:prstGeom prst="frame">
            <a:avLst>
              <a:gd name="adj1" fmla="val 3972"/>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solidFill>
            </a:endParaRPr>
          </a:p>
        </p:txBody>
      </p:sp>
      <p:pic>
        <p:nvPicPr>
          <p:cNvPr id="11" name="Content Placeholder 7">
            <a:extLst>
              <a:ext uri="{FF2B5EF4-FFF2-40B4-BE49-F238E27FC236}">
                <a16:creationId xmlns:a16="http://schemas.microsoft.com/office/drawing/2014/main" id="{257E7730-AEA4-FD45-817F-118ACE8709FD}"/>
              </a:ext>
            </a:extLst>
          </p:cNvPr>
          <p:cNvPicPr>
            <a:picLocks noChangeAspect="1"/>
          </p:cNvPicPr>
          <p:nvPr/>
        </p:nvPicPr>
        <p:blipFill>
          <a:blip r:embed="rId3"/>
          <a:stretch>
            <a:fillRect/>
          </a:stretch>
        </p:blipFill>
        <p:spPr>
          <a:xfrm>
            <a:off x="7212630" y="1744556"/>
            <a:ext cx="5351463" cy="5351463"/>
          </a:xfrm>
          <a:prstGeom prst="rect">
            <a:avLst/>
          </a:prstGeom>
        </p:spPr>
      </p:pic>
      <p:sp>
        <p:nvSpPr>
          <p:cNvPr id="12" name="Frame 11">
            <a:extLst>
              <a:ext uri="{FF2B5EF4-FFF2-40B4-BE49-F238E27FC236}">
                <a16:creationId xmlns:a16="http://schemas.microsoft.com/office/drawing/2014/main" id="{CF80AFE1-A447-6840-BD8B-9ACA61C3CC4C}"/>
              </a:ext>
            </a:extLst>
          </p:cNvPr>
          <p:cNvSpPr/>
          <p:nvPr/>
        </p:nvSpPr>
        <p:spPr>
          <a:xfrm>
            <a:off x="7609626" y="2719335"/>
            <a:ext cx="4954467" cy="1496405"/>
          </a:xfrm>
          <a:prstGeom prst="frame">
            <a:avLst>
              <a:gd name="adj1" fmla="val 3972"/>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solidFill>
            </a:endParaRPr>
          </a:p>
        </p:txBody>
      </p:sp>
      <p:sp>
        <p:nvSpPr>
          <p:cNvPr id="13" name="Title 1">
            <a:extLst>
              <a:ext uri="{FF2B5EF4-FFF2-40B4-BE49-F238E27FC236}">
                <a16:creationId xmlns:a16="http://schemas.microsoft.com/office/drawing/2014/main" id="{A02B9440-9E90-4546-A369-41B84F451107}"/>
              </a:ext>
            </a:extLst>
          </p:cNvPr>
          <p:cNvSpPr txBox="1">
            <a:spLocks/>
          </p:cNvSpPr>
          <p:nvPr/>
        </p:nvSpPr>
        <p:spPr>
          <a:xfrm>
            <a:off x="11624374" y="1827071"/>
            <a:ext cx="5584173" cy="892264"/>
          </a:xfrm>
          <a:prstGeom prst="rect">
            <a:avLst/>
          </a:prstGeom>
        </p:spPr>
        <p:txBody>
          <a:bodyPr/>
          <a:lstStyle>
            <a:lvl1pPr algn="l" defTabSz="731520" rtl="0" eaLnBrk="1" latinLnBrk="0" hangingPunct="1">
              <a:spcBef>
                <a:spcPct val="0"/>
              </a:spcBef>
              <a:buNone/>
              <a:defRPr sz="4480" b="0" i="0" kern="1200" cap="all" baseline="0">
                <a:solidFill>
                  <a:srgbClr val="B01C32"/>
                </a:solidFill>
                <a:latin typeface="Century Gothic" charset="0"/>
                <a:ea typeface="+mj-ea"/>
                <a:cs typeface="Avenir Roman"/>
              </a:defRPr>
            </a:lvl1pPr>
          </a:lstStyle>
          <a:p>
            <a:r>
              <a:rPr lang="en-US" sz="2400" dirty="0"/>
              <a:t>Depends on! </a:t>
            </a:r>
            <a:endParaRPr lang="en-US" sz="2400" dirty="0">
              <a:solidFill>
                <a:schemeClr val="bg1">
                  <a:lumMod val="50000"/>
                </a:schemeClr>
              </a:solidFill>
            </a:endParaRPr>
          </a:p>
        </p:txBody>
      </p:sp>
      <p:cxnSp>
        <p:nvCxnSpPr>
          <p:cNvPr id="15" name="Straight Arrow Connector 14">
            <a:extLst>
              <a:ext uri="{FF2B5EF4-FFF2-40B4-BE49-F238E27FC236}">
                <a16:creationId xmlns:a16="http://schemas.microsoft.com/office/drawing/2014/main" id="{6DC00A2A-42FD-0C4E-AEFE-5BA3CA6628F0}"/>
              </a:ext>
            </a:extLst>
          </p:cNvPr>
          <p:cNvCxnSpPr/>
          <p:nvPr/>
        </p:nvCxnSpPr>
        <p:spPr>
          <a:xfrm flipH="1">
            <a:off x="10866803" y="2234614"/>
            <a:ext cx="725438" cy="235454"/>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DBA6E9E2-7A16-0C4C-BBB5-4D61DF335B98}"/>
              </a:ext>
            </a:extLst>
          </p:cNvPr>
          <p:cNvCxnSpPr>
            <a:cxnSpLocks/>
          </p:cNvCxnSpPr>
          <p:nvPr/>
        </p:nvCxnSpPr>
        <p:spPr>
          <a:xfrm flipH="1">
            <a:off x="9547761" y="2059060"/>
            <a:ext cx="2012346" cy="41100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534756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Likelihood ratios </a:t>
            </a:r>
            <a:r>
              <a:rPr lang="en-US" dirty="0">
                <a:solidFill>
                  <a:schemeClr val="bg1">
                    <a:lumMod val="50000"/>
                  </a:schemeClr>
                </a:solidFill>
              </a:rPr>
              <a:t>patient-level metric</a:t>
            </a:r>
          </a:p>
        </p:txBody>
      </p:sp>
      <p:sp>
        <p:nvSpPr>
          <p:cNvPr id="6" name="Text Placeholder 5"/>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sp>
        <p:nvSpPr>
          <p:cNvPr id="14" name="Text Placeholder 13"/>
          <p:cNvSpPr>
            <a:spLocks noGrp="1"/>
          </p:cNvSpPr>
          <p:nvPr>
            <p:ph type="body" sz="quarter" idx="16"/>
          </p:nvPr>
        </p:nvSpPr>
        <p:spPr>
          <a:xfrm>
            <a:off x="6056416" y="6876547"/>
            <a:ext cx="8241476" cy="369888"/>
          </a:xfrm>
        </p:spPr>
        <p:txBody>
          <a:bodyPr/>
          <a:lstStyle/>
          <a:p>
            <a:br>
              <a:rPr lang="en-US" dirty="0"/>
            </a:br>
            <a:endParaRPr lang="en-US" dirty="0"/>
          </a:p>
          <a:p>
            <a:r>
              <a:rPr lang="en-US" dirty="0" err="1"/>
              <a:t>Ranji</a:t>
            </a:r>
            <a:r>
              <a:rPr lang="en-US" dirty="0"/>
              <a:t> SR, </a:t>
            </a:r>
            <a:r>
              <a:rPr lang="en-US" dirty="0" err="1"/>
              <a:t>Shojania</a:t>
            </a:r>
            <a:r>
              <a:rPr lang="en-US" dirty="0"/>
              <a:t> KG, Trowbridge RL, Auerbach AD, Impact of CT on PE Diagnosis. </a:t>
            </a:r>
            <a:r>
              <a:rPr lang="en-US" i="1" dirty="0"/>
              <a:t>J. Hosp. Med</a:t>
            </a:r>
            <a:r>
              <a:rPr lang="en-US" dirty="0"/>
              <a:t> 2006;2;81-87. Jack Penner, MD - </a:t>
            </a:r>
            <a:r>
              <a:rPr lang="en-US" dirty="0">
                <a:hlinkClick r:id="rId3"/>
              </a:rPr>
              <a:t>https://clinicalproblemsolving.com/2020/02/09/clinical-reasoning-corner-likelihood-ratios/</a:t>
            </a:r>
            <a:endParaRPr lang="en-US" dirty="0"/>
          </a:p>
        </p:txBody>
      </p:sp>
      <p:pic>
        <p:nvPicPr>
          <p:cNvPr id="5" name="Picture 4">
            <a:extLst>
              <a:ext uri="{FF2B5EF4-FFF2-40B4-BE49-F238E27FC236}">
                <a16:creationId xmlns:a16="http://schemas.microsoft.com/office/drawing/2014/main" id="{632C285A-7953-E94D-9E58-ACB738F627CF}"/>
              </a:ext>
            </a:extLst>
          </p:cNvPr>
          <p:cNvPicPr>
            <a:picLocks noChangeAspect="1"/>
          </p:cNvPicPr>
          <p:nvPr/>
        </p:nvPicPr>
        <p:blipFill rotWithShape="1">
          <a:blip r:embed="rId4"/>
          <a:srcRect r="44982"/>
          <a:stretch/>
        </p:blipFill>
        <p:spPr>
          <a:xfrm>
            <a:off x="5515298" y="5364315"/>
            <a:ext cx="2833571" cy="1512232"/>
          </a:xfrm>
          <a:prstGeom prst="rect">
            <a:avLst/>
          </a:prstGeom>
        </p:spPr>
      </p:pic>
      <p:pic>
        <p:nvPicPr>
          <p:cNvPr id="9" name="Picture 8">
            <a:extLst>
              <a:ext uri="{FF2B5EF4-FFF2-40B4-BE49-F238E27FC236}">
                <a16:creationId xmlns:a16="http://schemas.microsoft.com/office/drawing/2014/main" id="{EE2087CC-40CD-674D-BE5D-6A3F6979848E}"/>
              </a:ext>
            </a:extLst>
          </p:cNvPr>
          <p:cNvPicPr>
            <a:picLocks noChangeAspect="1"/>
          </p:cNvPicPr>
          <p:nvPr/>
        </p:nvPicPr>
        <p:blipFill>
          <a:blip r:embed="rId5"/>
          <a:stretch>
            <a:fillRect/>
          </a:stretch>
        </p:blipFill>
        <p:spPr>
          <a:xfrm>
            <a:off x="2592763" y="2155033"/>
            <a:ext cx="9118600" cy="2667000"/>
          </a:xfrm>
          <a:prstGeom prst="rect">
            <a:avLst/>
          </a:prstGeom>
        </p:spPr>
      </p:pic>
    </p:spTree>
    <p:extLst>
      <p:ext uri="{BB962C8B-B14F-4D97-AF65-F5344CB8AC3E}">
        <p14:creationId xmlns:p14="http://schemas.microsoft.com/office/powerpoint/2010/main" val="1227181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DC005-451D-8545-B813-1530C572AA19}"/>
              </a:ext>
            </a:extLst>
          </p:cNvPr>
          <p:cNvSpPr>
            <a:spLocks noGrp="1"/>
          </p:cNvSpPr>
          <p:nvPr>
            <p:ph type="title"/>
          </p:nvPr>
        </p:nvSpPr>
        <p:spPr/>
        <p:txBody>
          <a:bodyPr/>
          <a:lstStyle/>
          <a:p>
            <a:r>
              <a:rPr lang="en-US" dirty="0"/>
              <a:t>'SPIN’ and ‘SNOUT’ </a:t>
            </a:r>
            <a:r>
              <a:rPr lang="en-US" dirty="0">
                <a:solidFill>
                  <a:schemeClr val="bg1">
                    <a:lumMod val="50000"/>
                  </a:schemeClr>
                </a:solidFill>
              </a:rPr>
              <a:t>are dead</a:t>
            </a:r>
            <a:endParaRPr lang="en-US" b="1" dirty="0"/>
          </a:p>
        </p:txBody>
      </p:sp>
      <p:sp>
        <p:nvSpPr>
          <p:cNvPr id="4" name="Text Placeholder 3">
            <a:extLst>
              <a:ext uri="{FF2B5EF4-FFF2-40B4-BE49-F238E27FC236}">
                <a16:creationId xmlns:a16="http://schemas.microsoft.com/office/drawing/2014/main" id="{4F082ED2-22BF-C240-8003-1A4EE6287C1D}"/>
              </a:ext>
            </a:extLst>
          </p:cNvPr>
          <p:cNvSpPr>
            <a:spLocks noGrp="1"/>
          </p:cNvSpPr>
          <p:nvPr>
            <p:ph type="body" sz="quarter" idx="11"/>
          </p:nvPr>
        </p:nvSpPr>
        <p:spPr/>
        <p:txBody>
          <a:bodyPr/>
          <a:lstStyle/>
          <a:p>
            <a:endParaRPr lang="en-US"/>
          </a:p>
        </p:txBody>
      </p:sp>
      <p:sp>
        <p:nvSpPr>
          <p:cNvPr id="5" name="Text Placeholder 4">
            <a:extLst>
              <a:ext uri="{FF2B5EF4-FFF2-40B4-BE49-F238E27FC236}">
                <a16:creationId xmlns:a16="http://schemas.microsoft.com/office/drawing/2014/main" id="{89EC6962-98E3-054D-ADB3-7BFF4ACF5BA5}"/>
              </a:ext>
            </a:extLst>
          </p:cNvPr>
          <p:cNvSpPr>
            <a:spLocks noGrp="1"/>
          </p:cNvSpPr>
          <p:nvPr>
            <p:ph type="body" sz="quarter" idx="12"/>
          </p:nvPr>
        </p:nvSpPr>
        <p:spPr/>
        <p:txBody>
          <a:bodyPr/>
          <a:lstStyle/>
          <a:p>
            <a:endParaRPr lang="en-US"/>
          </a:p>
        </p:txBody>
      </p:sp>
      <p:sp>
        <p:nvSpPr>
          <p:cNvPr id="6" name="Text Placeholder 5">
            <a:extLst>
              <a:ext uri="{FF2B5EF4-FFF2-40B4-BE49-F238E27FC236}">
                <a16:creationId xmlns:a16="http://schemas.microsoft.com/office/drawing/2014/main" id="{ECD44CF6-01FF-8640-A8D4-D1E2F7C6C5CC}"/>
              </a:ext>
            </a:extLst>
          </p:cNvPr>
          <p:cNvSpPr>
            <a:spLocks noGrp="1"/>
          </p:cNvSpPr>
          <p:nvPr>
            <p:ph type="body" sz="quarter" idx="13"/>
          </p:nvPr>
        </p:nvSpPr>
        <p:spPr/>
        <p:txBody>
          <a:bodyPr/>
          <a:lstStyle/>
          <a:p>
            <a:endParaRPr lang="en-US"/>
          </a:p>
        </p:txBody>
      </p:sp>
      <p:pic>
        <p:nvPicPr>
          <p:cNvPr id="11" name="Content Placeholder 10" descr="A close up of a sign&#10;&#10;Description automatically generated">
            <a:extLst>
              <a:ext uri="{FF2B5EF4-FFF2-40B4-BE49-F238E27FC236}">
                <a16:creationId xmlns:a16="http://schemas.microsoft.com/office/drawing/2014/main" id="{B08250C3-385B-4244-A3C9-6C8B064433C8}"/>
              </a:ext>
            </a:extLst>
          </p:cNvPr>
          <p:cNvPicPr>
            <a:picLocks noGrp="1" noChangeAspect="1"/>
          </p:cNvPicPr>
          <p:nvPr>
            <p:ph sz="half" idx="15"/>
          </p:nvPr>
        </p:nvPicPr>
        <p:blipFill>
          <a:blip r:embed="rId3"/>
          <a:stretch>
            <a:fillRect/>
          </a:stretch>
        </p:blipFill>
        <p:spPr>
          <a:xfrm>
            <a:off x="1206247" y="1808530"/>
            <a:ext cx="2497826" cy="3240769"/>
          </a:xfrm>
        </p:spPr>
      </p:pic>
      <p:sp>
        <p:nvSpPr>
          <p:cNvPr id="8" name="Text Placeholder 7">
            <a:extLst>
              <a:ext uri="{FF2B5EF4-FFF2-40B4-BE49-F238E27FC236}">
                <a16:creationId xmlns:a16="http://schemas.microsoft.com/office/drawing/2014/main" id="{66DC5588-282C-7B40-908B-E8173EC1C3DA}"/>
              </a:ext>
            </a:extLst>
          </p:cNvPr>
          <p:cNvSpPr>
            <a:spLocks noGrp="1"/>
          </p:cNvSpPr>
          <p:nvPr>
            <p:ph type="body" sz="quarter" idx="16"/>
          </p:nvPr>
        </p:nvSpPr>
        <p:spPr/>
        <p:txBody>
          <a:bodyPr/>
          <a:lstStyle/>
          <a:p>
            <a:r>
              <a:rPr lang="en-US" dirty="0">
                <a:hlinkClick r:id="rId4"/>
              </a:rPr>
              <a:t>https://pubs.rsna.org/doi/10.1148/ryct.2020200152</a:t>
            </a:r>
            <a:endParaRPr lang="en-US" dirty="0"/>
          </a:p>
        </p:txBody>
      </p:sp>
      <p:pic>
        <p:nvPicPr>
          <p:cNvPr id="13" name="Picture 12" descr="A screenshot of a cell phone&#10;&#10;Description automatically generated">
            <a:extLst>
              <a:ext uri="{FF2B5EF4-FFF2-40B4-BE49-F238E27FC236}">
                <a16:creationId xmlns:a16="http://schemas.microsoft.com/office/drawing/2014/main" id="{FF9214FE-BC93-8D41-BDD5-A1ECD67F2075}"/>
              </a:ext>
            </a:extLst>
          </p:cNvPr>
          <p:cNvPicPr>
            <a:picLocks noChangeAspect="1"/>
          </p:cNvPicPr>
          <p:nvPr/>
        </p:nvPicPr>
        <p:blipFill>
          <a:blip r:embed="rId5"/>
          <a:stretch>
            <a:fillRect/>
          </a:stretch>
        </p:blipFill>
        <p:spPr>
          <a:xfrm>
            <a:off x="593182" y="4113506"/>
            <a:ext cx="3550423" cy="3164508"/>
          </a:xfrm>
          <a:prstGeom prst="rect">
            <a:avLst/>
          </a:prstGeom>
        </p:spPr>
      </p:pic>
      <p:pic>
        <p:nvPicPr>
          <p:cNvPr id="18" name="Content Placeholder 17">
            <a:extLst>
              <a:ext uri="{FF2B5EF4-FFF2-40B4-BE49-F238E27FC236}">
                <a16:creationId xmlns:a16="http://schemas.microsoft.com/office/drawing/2014/main" id="{8804B0F2-A03A-0744-A754-584006FACBD7}"/>
              </a:ext>
            </a:extLst>
          </p:cNvPr>
          <p:cNvPicPr>
            <a:picLocks noGrp="1" noChangeAspect="1"/>
          </p:cNvPicPr>
          <p:nvPr>
            <p:ph sz="half" idx="1"/>
          </p:nvPr>
        </p:nvPicPr>
        <p:blipFill>
          <a:blip r:embed="rId6"/>
          <a:stretch>
            <a:fillRect/>
          </a:stretch>
        </p:blipFill>
        <p:spPr>
          <a:xfrm>
            <a:off x="4320628" y="1683931"/>
            <a:ext cx="10154721" cy="760169"/>
          </a:xfrm>
        </p:spPr>
      </p:pic>
      <p:sp>
        <p:nvSpPr>
          <p:cNvPr id="19" name="Frame 18">
            <a:extLst>
              <a:ext uri="{FF2B5EF4-FFF2-40B4-BE49-F238E27FC236}">
                <a16:creationId xmlns:a16="http://schemas.microsoft.com/office/drawing/2014/main" id="{91E8E3DB-0E94-354C-934F-24827A29D4F3}"/>
              </a:ext>
            </a:extLst>
          </p:cNvPr>
          <p:cNvSpPr/>
          <p:nvPr/>
        </p:nvSpPr>
        <p:spPr>
          <a:xfrm>
            <a:off x="8885584" y="2007704"/>
            <a:ext cx="3795308" cy="369605"/>
          </a:xfrm>
          <a:prstGeom prst="frame">
            <a:avLst>
              <a:gd name="adj1" fmla="val 3972"/>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solidFill>
            </a:endParaRPr>
          </a:p>
        </p:txBody>
      </p:sp>
      <p:pic>
        <p:nvPicPr>
          <p:cNvPr id="21" name="Picture 20" descr="A screenshot of a cell phone&#10;&#10;Description automatically generated">
            <a:extLst>
              <a:ext uri="{FF2B5EF4-FFF2-40B4-BE49-F238E27FC236}">
                <a16:creationId xmlns:a16="http://schemas.microsoft.com/office/drawing/2014/main" id="{0B3D20EF-DB4F-6E4C-B95B-45CB472E6868}"/>
              </a:ext>
            </a:extLst>
          </p:cNvPr>
          <p:cNvPicPr>
            <a:picLocks noChangeAspect="1"/>
          </p:cNvPicPr>
          <p:nvPr/>
        </p:nvPicPr>
        <p:blipFill>
          <a:blip r:embed="rId7"/>
          <a:stretch>
            <a:fillRect/>
          </a:stretch>
        </p:blipFill>
        <p:spPr>
          <a:xfrm>
            <a:off x="4818725" y="2454487"/>
            <a:ext cx="9531179" cy="5035923"/>
          </a:xfrm>
          <a:prstGeom prst="rect">
            <a:avLst/>
          </a:prstGeom>
        </p:spPr>
      </p:pic>
      <p:sp>
        <p:nvSpPr>
          <p:cNvPr id="22" name="Frame 21">
            <a:extLst>
              <a:ext uri="{FF2B5EF4-FFF2-40B4-BE49-F238E27FC236}">
                <a16:creationId xmlns:a16="http://schemas.microsoft.com/office/drawing/2014/main" id="{1AB16764-8995-864A-85C3-1745E22D9E06}"/>
              </a:ext>
            </a:extLst>
          </p:cNvPr>
          <p:cNvSpPr/>
          <p:nvPr/>
        </p:nvSpPr>
        <p:spPr>
          <a:xfrm>
            <a:off x="4818725" y="5423901"/>
            <a:ext cx="3192214" cy="599212"/>
          </a:xfrm>
          <a:prstGeom prst="frame">
            <a:avLst>
              <a:gd name="adj1" fmla="val 3972"/>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solidFill>
            </a:endParaRPr>
          </a:p>
        </p:txBody>
      </p:sp>
    </p:spTree>
    <p:extLst>
      <p:ext uri="{BB962C8B-B14F-4D97-AF65-F5344CB8AC3E}">
        <p14:creationId xmlns:p14="http://schemas.microsoft.com/office/powerpoint/2010/main" val="2262074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E1090BBC-AB92-F34F-8BEF-1A396F72776F}"/>
              </a:ext>
            </a:extLst>
          </p:cNvPr>
          <p:cNvPicPr>
            <a:picLocks noGrp="1" noChangeAspect="1"/>
          </p:cNvPicPr>
          <p:nvPr>
            <p:ph sz="half" idx="15"/>
          </p:nvPr>
        </p:nvPicPr>
        <p:blipFill>
          <a:blip r:embed="rId3"/>
          <a:stretch>
            <a:fillRect/>
          </a:stretch>
        </p:blipFill>
        <p:spPr>
          <a:xfrm>
            <a:off x="446026" y="1421854"/>
            <a:ext cx="8914235" cy="5814823"/>
          </a:xfrm>
          <a:prstGeom prst="rect">
            <a:avLst/>
          </a:prstGeom>
        </p:spPr>
      </p:pic>
      <p:sp>
        <p:nvSpPr>
          <p:cNvPr id="2" name="Title 1">
            <a:extLst>
              <a:ext uri="{FF2B5EF4-FFF2-40B4-BE49-F238E27FC236}">
                <a16:creationId xmlns:a16="http://schemas.microsoft.com/office/drawing/2014/main" id="{45DDC005-451D-8545-B813-1530C572AA19}"/>
              </a:ext>
            </a:extLst>
          </p:cNvPr>
          <p:cNvSpPr>
            <a:spLocks noGrp="1"/>
          </p:cNvSpPr>
          <p:nvPr>
            <p:ph type="title"/>
          </p:nvPr>
        </p:nvSpPr>
        <p:spPr/>
        <p:txBody>
          <a:bodyPr/>
          <a:lstStyle/>
          <a:p>
            <a:r>
              <a:rPr lang="en-US" dirty="0"/>
              <a:t>The Rule of 100: </a:t>
            </a:r>
            <a:r>
              <a:rPr lang="en-US" dirty="0">
                <a:solidFill>
                  <a:schemeClr val="bg1">
                    <a:lumMod val="50000"/>
                  </a:schemeClr>
                </a:solidFill>
              </a:rPr>
              <a:t>coin flips don’t help</a:t>
            </a:r>
            <a:endParaRPr lang="en-US" b="1" dirty="0"/>
          </a:p>
        </p:txBody>
      </p:sp>
      <p:sp>
        <p:nvSpPr>
          <p:cNvPr id="8" name="Text Placeholder 7">
            <a:extLst>
              <a:ext uri="{FF2B5EF4-FFF2-40B4-BE49-F238E27FC236}">
                <a16:creationId xmlns:a16="http://schemas.microsoft.com/office/drawing/2014/main" id="{66DC5588-282C-7B40-908B-E8173EC1C3DA}"/>
              </a:ext>
            </a:extLst>
          </p:cNvPr>
          <p:cNvSpPr>
            <a:spLocks noGrp="1"/>
          </p:cNvSpPr>
          <p:nvPr>
            <p:ph type="body" sz="quarter" idx="16"/>
          </p:nvPr>
        </p:nvSpPr>
        <p:spPr/>
        <p:txBody>
          <a:bodyPr/>
          <a:lstStyle/>
          <a:p>
            <a:r>
              <a:rPr lang="en-US" dirty="0">
                <a:hlinkClick r:id="rId4"/>
              </a:rPr>
              <a:t>https://emcrit.org/pulmcrit/mythbusting-sensitivity-specificity/</a:t>
            </a:r>
            <a:endParaRPr lang="en-US" dirty="0"/>
          </a:p>
        </p:txBody>
      </p:sp>
      <p:pic>
        <p:nvPicPr>
          <p:cNvPr id="9" name="Content Placeholder 54" descr="A picture containing knife, bird&#10;&#10;Description automatically generated">
            <a:extLst>
              <a:ext uri="{FF2B5EF4-FFF2-40B4-BE49-F238E27FC236}">
                <a16:creationId xmlns:a16="http://schemas.microsoft.com/office/drawing/2014/main" id="{062D8FB7-2E1D-9745-A277-AAE4358AD66C}"/>
              </a:ext>
            </a:extLst>
          </p:cNvPr>
          <p:cNvPicPr>
            <a:picLocks noGrp="1" noChangeAspect="1"/>
          </p:cNvPicPr>
          <p:nvPr>
            <p:ph sz="half" idx="1"/>
          </p:nvPr>
        </p:nvPicPr>
        <p:blipFill>
          <a:blip r:embed="rId5"/>
          <a:stretch>
            <a:fillRect/>
          </a:stretch>
        </p:blipFill>
        <p:spPr>
          <a:xfrm>
            <a:off x="6675045" y="6082751"/>
            <a:ext cx="7955355" cy="1134318"/>
          </a:xfrm>
        </p:spPr>
      </p:pic>
      <p:sp>
        <p:nvSpPr>
          <p:cNvPr id="14" name="Frame 13">
            <a:extLst>
              <a:ext uri="{FF2B5EF4-FFF2-40B4-BE49-F238E27FC236}">
                <a16:creationId xmlns:a16="http://schemas.microsoft.com/office/drawing/2014/main" id="{5D63C487-8254-1A42-9F45-4CF1731EC620}"/>
              </a:ext>
            </a:extLst>
          </p:cNvPr>
          <p:cNvSpPr/>
          <p:nvPr/>
        </p:nvSpPr>
        <p:spPr>
          <a:xfrm>
            <a:off x="6885601" y="6735749"/>
            <a:ext cx="7621553" cy="302147"/>
          </a:xfrm>
          <a:prstGeom prst="frame">
            <a:avLst>
              <a:gd name="adj1" fmla="val 3972"/>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accent2"/>
              </a:solidFill>
            </a:endParaRPr>
          </a:p>
        </p:txBody>
      </p:sp>
      <p:sp>
        <p:nvSpPr>
          <p:cNvPr id="15" name="Text Placeholder 5">
            <a:extLst>
              <a:ext uri="{FF2B5EF4-FFF2-40B4-BE49-F238E27FC236}">
                <a16:creationId xmlns:a16="http://schemas.microsoft.com/office/drawing/2014/main" id="{F4DDDA0D-26CC-9040-8A04-6EA9C256B4A0}"/>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pic>
        <p:nvPicPr>
          <p:cNvPr id="12" name="Picture 11">
            <a:extLst>
              <a:ext uri="{FF2B5EF4-FFF2-40B4-BE49-F238E27FC236}">
                <a16:creationId xmlns:a16="http://schemas.microsoft.com/office/drawing/2014/main" id="{6D34D2B6-EEA5-D041-914C-2A5041E41CC8}"/>
              </a:ext>
            </a:extLst>
          </p:cNvPr>
          <p:cNvPicPr>
            <a:picLocks noChangeAspect="1"/>
          </p:cNvPicPr>
          <p:nvPr/>
        </p:nvPicPr>
        <p:blipFill>
          <a:blip r:embed="rId6"/>
          <a:stretch>
            <a:fillRect/>
          </a:stretch>
        </p:blipFill>
        <p:spPr>
          <a:xfrm>
            <a:off x="9828881" y="3553508"/>
            <a:ext cx="1935975" cy="2461315"/>
          </a:xfrm>
          <a:prstGeom prst="rect">
            <a:avLst/>
          </a:prstGeom>
        </p:spPr>
      </p:pic>
      <p:pic>
        <p:nvPicPr>
          <p:cNvPr id="16" name="Picture 15">
            <a:extLst>
              <a:ext uri="{FF2B5EF4-FFF2-40B4-BE49-F238E27FC236}">
                <a16:creationId xmlns:a16="http://schemas.microsoft.com/office/drawing/2014/main" id="{18C78B02-FD40-C849-918A-E2382CEE0341}"/>
              </a:ext>
            </a:extLst>
          </p:cNvPr>
          <p:cNvPicPr>
            <a:picLocks noChangeAspect="1"/>
          </p:cNvPicPr>
          <p:nvPr/>
        </p:nvPicPr>
        <p:blipFill rotWithShape="1">
          <a:blip r:embed="rId7"/>
          <a:srcRect r="43439"/>
          <a:stretch/>
        </p:blipFill>
        <p:spPr>
          <a:xfrm>
            <a:off x="9828881" y="1634663"/>
            <a:ext cx="2913084" cy="1512232"/>
          </a:xfrm>
          <a:prstGeom prst="rect">
            <a:avLst/>
          </a:prstGeom>
        </p:spPr>
      </p:pic>
      <p:cxnSp>
        <p:nvCxnSpPr>
          <p:cNvPr id="19" name="Straight Arrow Connector 18">
            <a:extLst>
              <a:ext uri="{FF2B5EF4-FFF2-40B4-BE49-F238E27FC236}">
                <a16:creationId xmlns:a16="http://schemas.microsoft.com/office/drawing/2014/main" id="{381E62AE-2FB1-9C43-A36D-A014BD55BAA3}"/>
              </a:ext>
            </a:extLst>
          </p:cNvPr>
          <p:cNvCxnSpPr>
            <a:cxnSpLocks/>
            <a:stCxn id="12" idx="1"/>
          </p:cNvCxnSpPr>
          <p:nvPr/>
        </p:nvCxnSpPr>
        <p:spPr>
          <a:xfrm flipH="1" flipV="1">
            <a:off x="3739245" y="4329266"/>
            <a:ext cx="6089636" cy="454900"/>
          </a:xfrm>
          <a:prstGeom prst="straightConnector1">
            <a:avLst/>
          </a:prstGeom>
          <a:ln w="88900">
            <a:solidFill>
              <a:schemeClr val="tx1">
                <a:lumMod val="85000"/>
                <a:lumOff val="15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BA174C0B-6FB9-354E-8C66-E2BD822BE31F}"/>
              </a:ext>
            </a:extLst>
          </p:cNvPr>
          <p:cNvCxnSpPr>
            <a:cxnSpLocks/>
          </p:cNvCxnSpPr>
          <p:nvPr/>
        </p:nvCxnSpPr>
        <p:spPr>
          <a:xfrm>
            <a:off x="969736" y="1828800"/>
            <a:ext cx="5316764" cy="4906949"/>
          </a:xfrm>
          <a:prstGeom prst="line">
            <a:avLst/>
          </a:prstGeom>
          <a:ln w="63500">
            <a:solidFill>
              <a:schemeClr val="tx1">
                <a:lumMod val="85000"/>
                <a:lumOff val="15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5E083EEC-F8DB-A54B-8C47-354B0FB349CD}"/>
              </a:ext>
            </a:extLst>
          </p:cNvPr>
          <p:cNvCxnSpPr/>
          <p:nvPr/>
        </p:nvCxnSpPr>
        <p:spPr>
          <a:xfrm flipV="1">
            <a:off x="3739243" y="2547257"/>
            <a:ext cx="1812471" cy="1735017"/>
          </a:xfrm>
          <a:prstGeom prst="straightConnector1">
            <a:avLst/>
          </a:prstGeom>
          <a:ln w="101600">
            <a:solidFill>
              <a:schemeClr val="tx1">
                <a:lumMod val="75000"/>
                <a:lumOff val="25000"/>
              </a:schemeClr>
            </a:solidFill>
            <a:prstDash val="dash"/>
            <a:tailEnd type="triangle"/>
          </a:ln>
        </p:spPr>
        <p:style>
          <a:lnRef idx="2">
            <a:schemeClr val="accent1"/>
          </a:lnRef>
          <a:fillRef idx="0">
            <a:schemeClr val="accent1"/>
          </a:fillRef>
          <a:effectRef idx="1">
            <a:schemeClr val="accent1"/>
          </a:effectRef>
          <a:fontRef idx="minor">
            <a:schemeClr val="tx1"/>
          </a:fontRef>
        </p:style>
      </p:cxnSp>
      <p:sp>
        <p:nvSpPr>
          <p:cNvPr id="26" name="Rectangle 25">
            <a:extLst>
              <a:ext uri="{FF2B5EF4-FFF2-40B4-BE49-F238E27FC236}">
                <a16:creationId xmlns:a16="http://schemas.microsoft.com/office/drawing/2014/main" id="{98CE7591-B4BC-6F4B-BD04-6295C8FDE2D6}"/>
              </a:ext>
            </a:extLst>
          </p:cNvPr>
          <p:cNvSpPr/>
          <p:nvPr/>
        </p:nvSpPr>
        <p:spPr>
          <a:xfrm>
            <a:off x="3463378" y="2518009"/>
            <a:ext cx="1812471" cy="1200329"/>
          </a:xfrm>
          <a:prstGeom prst="rect">
            <a:avLst/>
          </a:prstGeom>
        </p:spPr>
        <p:txBody>
          <a:bodyPr wrap="square">
            <a:spAutoFit/>
          </a:bodyPr>
          <a:lstStyle/>
          <a:p>
            <a:r>
              <a:rPr lang="en-US" sz="2400" dirty="0">
                <a:solidFill>
                  <a:schemeClr val="tx1">
                    <a:lumMod val="65000"/>
                    <a:lumOff val="35000"/>
                  </a:schemeClr>
                </a:solidFill>
              </a:rPr>
              <a:t>More Informative Tests</a:t>
            </a:r>
          </a:p>
        </p:txBody>
      </p:sp>
      <p:sp>
        <p:nvSpPr>
          <p:cNvPr id="27" name="Rectangle 26">
            <a:extLst>
              <a:ext uri="{FF2B5EF4-FFF2-40B4-BE49-F238E27FC236}">
                <a16:creationId xmlns:a16="http://schemas.microsoft.com/office/drawing/2014/main" id="{06735020-073A-1842-8219-E0BF90D0290E}"/>
              </a:ext>
            </a:extLst>
          </p:cNvPr>
          <p:cNvSpPr/>
          <p:nvPr/>
        </p:nvSpPr>
        <p:spPr>
          <a:xfrm>
            <a:off x="5903974" y="1837575"/>
            <a:ext cx="1812471" cy="461665"/>
          </a:xfrm>
          <a:prstGeom prst="rect">
            <a:avLst/>
          </a:prstGeom>
        </p:spPr>
        <p:txBody>
          <a:bodyPr wrap="square">
            <a:spAutoFit/>
          </a:bodyPr>
          <a:lstStyle/>
          <a:p>
            <a:r>
              <a:rPr lang="en-US" sz="2400" dirty="0">
                <a:solidFill>
                  <a:schemeClr val="tx1">
                    <a:lumMod val="65000"/>
                    <a:lumOff val="35000"/>
                  </a:schemeClr>
                </a:solidFill>
              </a:rPr>
              <a:t>X   HIV PCR</a:t>
            </a:r>
          </a:p>
        </p:txBody>
      </p:sp>
      <p:sp>
        <p:nvSpPr>
          <p:cNvPr id="28" name="Rectangle 27">
            <a:extLst>
              <a:ext uri="{FF2B5EF4-FFF2-40B4-BE49-F238E27FC236}">
                <a16:creationId xmlns:a16="http://schemas.microsoft.com/office/drawing/2014/main" id="{5395E506-1650-6D40-BCA8-1617D8F3FB34}"/>
              </a:ext>
            </a:extLst>
          </p:cNvPr>
          <p:cNvSpPr/>
          <p:nvPr/>
        </p:nvSpPr>
        <p:spPr>
          <a:xfrm>
            <a:off x="5544135" y="4616785"/>
            <a:ext cx="1914010" cy="830997"/>
          </a:xfrm>
          <a:prstGeom prst="rect">
            <a:avLst/>
          </a:prstGeom>
        </p:spPr>
        <p:txBody>
          <a:bodyPr wrap="square">
            <a:spAutoFit/>
          </a:bodyPr>
          <a:lstStyle/>
          <a:p>
            <a:r>
              <a:rPr lang="en-US" sz="2400" dirty="0">
                <a:solidFill>
                  <a:schemeClr val="tx1">
                    <a:lumMod val="65000"/>
                    <a:lumOff val="35000"/>
                  </a:schemeClr>
                </a:solidFill>
              </a:rPr>
              <a:t>Screening      CT for COVID</a:t>
            </a:r>
          </a:p>
        </p:txBody>
      </p:sp>
      <p:sp>
        <p:nvSpPr>
          <p:cNvPr id="30" name="Rectangle 29">
            <a:extLst>
              <a:ext uri="{FF2B5EF4-FFF2-40B4-BE49-F238E27FC236}">
                <a16:creationId xmlns:a16="http://schemas.microsoft.com/office/drawing/2014/main" id="{179121D0-41CF-A34B-8D1B-79D0E6DA1622}"/>
              </a:ext>
            </a:extLst>
          </p:cNvPr>
          <p:cNvSpPr/>
          <p:nvPr/>
        </p:nvSpPr>
        <p:spPr>
          <a:xfrm>
            <a:off x="4911714" y="4702218"/>
            <a:ext cx="427723" cy="461665"/>
          </a:xfrm>
          <a:prstGeom prst="rect">
            <a:avLst/>
          </a:prstGeom>
        </p:spPr>
        <p:txBody>
          <a:bodyPr wrap="square">
            <a:spAutoFit/>
          </a:bodyPr>
          <a:lstStyle/>
          <a:p>
            <a:r>
              <a:rPr lang="en-US" sz="2400" dirty="0">
                <a:solidFill>
                  <a:schemeClr val="tx1">
                    <a:lumMod val="65000"/>
                    <a:lumOff val="35000"/>
                  </a:schemeClr>
                </a:solidFill>
              </a:rPr>
              <a:t>X</a:t>
            </a:r>
          </a:p>
        </p:txBody>
      </p:sp>
      <p:sp>
        <p:nvSpPr>
          <p:cNvPr id="32" name="Rectangle 31">
            <a:extLst>
              <a:ext uri="{FF2B5EF4-FFF2-40B4-BE49-F238E27FC236}">
                <a16:creationId xmlns:a16="http://schemas.microsoft.com/office/drawing/2014/main" id="{2313B2B8-2CB6-A745-B560-88FD2EBC850F}"/>
              </a:ext>
            </a:extLst>
          </p:cNvPr>
          <p:cNvSpPr/>
          <p:nvPr/>
        </p:nvSpPr>
        <p:spPr>
          <a:xfrm>
            <a:off x="3111009" y="1770468"/>
            <a:ext cx="2312688" cy="461665"/>
          </a:xfrm>
          <a:prstGeom prst="rect">
            <a:avLst/>
          </a:prstGeom>
        </p:spPr>
        <p:txBody>
          <a:bodyPr wrap="square">
            <a:spAutoFit/>
          </a:bodyPr>
          <a:lstStyle/>
          <a:p>
            <a:r>
              <a:rPr lang="en-US" sz="2400" dirty="0">
                <a:solidFill>
                  <a:schemeClr val="tx1">
                    <a:lumMod val="65000"/>
                    <a:lumOff val="35000"/>
                  </a:schemeClr>
                </a:solidFill>
              </a:rPr>
              <a:t>PCR for COVID</a:t>
            </a:r>
          </a:p>
        </p:txBody>
      </p:sp>
      <p:sp>
        <p:nvSpPr>
          <p:cNvPr id="33" name="Rectangle 32">
            <a:extLst>
              <a:ext uri="{FF2B5EF4-FFF2-40B4-BE49-F238E27FC236}">
                <a16:creationId xmlns:a16="http://schemas.microsoft.com/office/drawing/2014/main" id="{8A059F03-07F0-0D44-880E-46CC7A089F00}"/>
              </a:ext>
            </a:extLst>
          </p:cNvPr>
          <p:cNvSpPr/>
          <p:nvPr/>
        </p:nvSpPr>
        <p:spPr>
          <a:xfrm>
            <a:off x="5061988" y="1783391"/>
            <a:ext cx="427723" cy="461665"/>
          </a:xfrm>
          <a:prstGeom prst="rect">
            <a:avLst/>
          </a:prstGeom>
        </p:spPr>
        <p:txBody>
          <a:bodyPr wrap="square">
            <a:spAutoFit/>
          </a:bodyPr>
          <a:lstStyle/>
          <a:p>
            <a:r>
              <a:rPr lang="en-US" sz="2400" dirty="0">
                <a:solidFill>
                  <a:schemeClr val="tx1">
                    <a:lumMod val="65000"/>
                    <a:lumOff val="35000"/>
                  </a:schemeClr>
                </a:solidFill>
              </a:rPr>
              <a:t>X</a:t>
            </a:r>
          </a:p>
        </p:txBody>
      </p:sp>
    </p:spTree>
    <p:extLst>
      <p:ext uri="{BB962C8B-B14F-4D97-AF65-F5344CB8AC3E}">
        <p14:creationId xmlns:p14="http://schemas.microsoft.com/office/powerpoint/2010/main" val="1836681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885B-356E-8040-BC99-2DF08F4E6E4E}"/>
              </a:ext>
            </a:extLst>
          </p:cNvPr>
          <p:cNvSpPr>
            <a:spLocks noGrp="1"/>
          </p:cNvSpPr>
          <p:nvPr>
            <p:ph type="title"/>
          </p:nvPr>
        </p:nvSpPr>
        <p:spPr/>
        <p:txBody>
          <a:bodyPr/>
          <a:lstStyle/>
          <a:p>
            <a:r>
              <a:rPr lang="en-US" dirty="0"/>
              <a:t>Hypothesis-driven testing </a:t>
            </a:r>
            <a:r>
              <a:rPr lang="en-US" dirty="0">
                <a:solidFill>
                  <a:schemeClr val="bg1">
                    <a:lumMod val="50000"/>
                  </a:schemeClr>
                </a:solidFill>
              </a:rPr>
              <a:t>Not Screening</a:t>
            </a:r>
            <a:endParaRPr lang="en-US" dirty="0"/>
          </a:p>
        </p:txBody>
      </p:sp>
      <p:sp>
        <p:nvSpPr>
          <p:cNvPr id="4" name="Text Placeholder 3">
            <a:extLst>
              <a:ext uri="{FF2B5EF4-FFF2-40B4-BE49-F238E27FC236}">
                <a16:creationId xmlns:a16="http://schemas.microsoft.com/office/drawing/2014/main" id="{6A612E83-EB65-C640-A3DA-B8C54D467569}"/>
              </a:ext>
            </a:extLst>
          </p:cNvPr>
          <p:cNvSpPr>
            <a:spLocks noGrp="1"/>
          </p:cNvSpPr>
          <p:nvPr>
            <p:ph type="body" sz="quarter" idx="11"/>
          </p:nvPr>
        </p:nvSpPr>
        <p:spPr>
          <a:xfrm>
            <a:off x="2592763" y="7866925"/>
            <a:ext cx="1550842" cy="304800"/>
          </a:xfrm>
        </p:spPr>
        <p:txBody>
          <a:bodyPr/>
          <a:lstStyle/>
          <a:p>
            <a:r>
              <a:rPr lang="en-US" dirty="0"/>
              <a:t>@</a:t>
            </a:r>
            <a:r>
              <a:rPr lang="en-US" dirty="0" err="1"/>
              <a:t>UtahIMCMRS</a:t>
            </a:r>
            <a:endParaRPr lang="en-US" dirty="0"/>
          </a:p>
        </p:txBody>
      </p:sp>
      <p:graphicFrame>
        <p:nvGraphicFramePr>
          <p:cNvPr id="9" name="Chart 8">
            <a:extLst>
              <a:ext uri="{FF2B5EF4-FFF2-40B4-BE49-F238E27FC236}">
                <a16:creationId xmlns:a16="http://schemas.microsoft.com/office/drawing/2014/main" id="{7F96D5F1-E96C-7745-BFB9-8DC3EF74AB53}"/>
              </a:ext>
            </a:extLst>
          </p:cNvPr>
          <p:cNvGraphicFramePr/>
          <p:nvPr>
            <p:extLst>
              <p:ext uri="{D42A27DB-BD31-4B8C-83A1-F6EECF244321}">
                <p14:modId xmlns:p14="http://schemas.microsoft.com/office/powerpoint/2010/main" val="1528270883"/>
              </p:ext>
            </p:extLst>
          </p:nvPr>
        </p:nvGraphicFramePr>
        <p:xfrm>
          <a:off x="260626" y="1911605"/>
          <a:ext cx="5449294" cy="539764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a:extLst>
              <a:ext uri="{FF2B5EF4-FFF2-40B4-BE49-F238E27FC236}">
                <a16:creationId xmlns:a16="http://schemas.microsoft.com/office/drawing/2014/main" id="{C1CC211B-8EB9-D143-BFEE-9058C104EB66}"/>
              </a:ext>
            </a:extLst>
          </p:cNvPr>
          <p:cNvGraphicFramePr/>
          <p:nvPr>
            <p:extLst>
              <p:ext uri="{D42A27DB-BD31-4B8C-83A1-F6EECF244321}">
                <p14:modId xmlns:p14="http://schemas.microsoft.com/office/powerpoint/2010/main" val="3386146614"/>
              </p:ext>
            </p:extLst>
          </p:nvPr>
        </p:nvGraphicFramePr>
        <p:xfrm>
          <a:off x="8449586" y="2089008"/>
          <a:ext cx="5449294" cy="5397641"/>
        </p:xfrm>
        <a:graphic>
          <a:graphicData uri="http://schemas.openxmlformats.org/drawingml/2006/chart">
            <c:chart xmlns:c="http://schemas.openxmlformats.org/drawingml/2006/chart" xmlns:r="http://schemas.openxmlformats.org/officeDocument/2006/relationships" r:id="rId4"/>
          </a:graphicData>
        </a:graphic>
      </p:graphicFrame>
      <p:sp>
        <p:nvSpPr>
          <p:cNvPr id="11" name="Right Arrow 10">
            <a:extLst>
              <a:ext uri="{FF2B5EF4-FFF2-40B4-BE49-F238E27FC236}">
                <a16:creationId xmlns:a16="http://schemas.microsoft.com/office/drawing/2014/main" id="{CA32E185-DE50-9740-998B-6F22351C8BB5}"/>
              </a:ext>
            </a:extLst>
          </p:cNvPr>
          <p:cNvSpPr/>
          <p:nvPr/>
        </p:nvSpPr>
        <p:spPr>
          <a:xfrm>
            <a:off x="6094233" y="4450080"/>
            <a:ext cx="2214880" cy="962985"/>
          </a:xfrm>
          <a:prstGeom prst="rightArrow">
            <a:avLst/>
          </a:prstGeom>
          <a:solidFill>
            <a:schemeClr val="accent2"/>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8436A8D7-0D7B-A042-946C-1739AF92D813}"/>
              </a:ext>
            </a:extLst>
          </p:cNvPr>
          <p:cNvSpPr/>
          <p:nvPr/>
        </p:nvSpPr>
        <p:spPr>
          <a:xfrm>
            <a:off x="5611478" y="3822413"/>
            <a:ext cx="3122971" cy="584775"/>
          </a:xfrm>
          <a:prstGeom prst="rect">
            <a:avLst/>
          </a:prstGeom>
        </p:spPr>
        <p:txBody>
          <a:bodyPr wrap="none">
            <a:spAutoFit/>
          </a:bodyPr>
          <a:lstStyle/>
          <a:p>
            <a:pPr algn="ctr">
              <a:defRPr sz="3600" b="0" i="0" u="none" strike="noStrike" kern="1200" spc="0" baseline="0">
                <a:solidFill>
                  <a:prstClr val="black">
                    <a:lumMod val="65000"/>
                    <a:lumOff val="35000"/>
                  </a:prstClr>
                </a:solidFill>
                <a:latin typeface="+mn-lt"/>
                <a:ea typeface="+mn-ea"/>
                <a:cs typeface="+mn-cs"/>
              </a:defRPr>
            </a:pPr>
            <a:r>
              <a:rPr lang="en-US" sz="3200" dirty="0"/>
              <a:t>CXR w no Opacity</a:t>
            </a:r>
          </a:p>
        </p:txBody>
      </p:sp>
    </p:spTree>
    <p:extLst>
      <p:ext uri="{BB962C8B-B14F-4D97-AF65-F5344CB8AC3E}">
        <p14:creationId xmlns:p14="http://schemas.microsoft.com/office/powerpoint/2010/main" val="716796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402b49ca-617a-4412-a136-22a821ef8eb4">PULSEDOC-1743074161-10</_dlc_DocId>
    <_dlc_DocIdUrl xmlns="402b49ca-617a-4412-a136-22a821ef8eb4">
      <Url>https://pulse.utah.edu/site/marcomm/_layouts/15/DocIdRedir.aspx?ID=PULSEDOC-1743074161-10</Url>
      <Description>PULSEDOC-1743074161-10</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B7F15D18245C1458954909DB36AE657" ma:contentTypeVersion="0" ma:contentTypeDescription="Create a new document." ma:contentTypeScope="" ma:versionID="31d1ffe5a42fea02fd9322eb624dbb2b">
  <xsd:schema xmlns:xsd="http://www.w3.org/2001/XMLSchema" xmlns:xs="http://www.w3.org/2001/XMLSchema" xmlns:p="http://schemas.microsoft.com/office/2006/metadata/properties" xmlns:ns2="402b49ca-617a-4412-a136-22a821ef8eb4" targetNamespace="http://schemas.microsoft.com/office/2006/metadata/properties" ma:root="true" ma:fieldsID="2b995caac7fa654b91bcd9862e99db1b" ns2:_="">
    <xsd:import namespace="402b49ca-617a-4412-a136-22a821ef8eb4"/>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2b49ca-617a-4412-a136-22a821ef8eb4"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B84F3E7-A722-454A-B198-D9EF151DD1CC}">
  <ds:schemaRefs>
    <ds:schemaRef ds:uri="http://schemas.microsoft.com/office/infopath/2007/PartnerControls"/>
    <ds:schemaRef ds:uri="http://schemas.microsoft.com/office/2006/metadata/properties"/>
    <ds:schemaRef ds:uri="http://purl.org/dc/terms/"/>
    <ds:schemaRef ds:uri="http://purl.org/dc/elements/1.1/"/>
    <ds:schemaRef ds:uri="http://schemas.openxmlformats.org/package/2006/metadata/core-properties"/>
    <ds:schemaRef ds:uri="http://purl.org/dc/dcmitype/"/>
    <ds:schemaRef ds:uri="402b49ca-617a-4412-a136-22a821ef8eb4"/>
    <ds:schemaRef ds:uri="http://schemas.microsoft.com/office/2006/documentManagement/types"/>
    <ds:schemaRef ds:uri="http://www.w3.org/XML/1998/namespace"/>
  </ds:schemaRefs>
</ds:datastoreItem>
</file>

<file path=customXml/itemProps2.xml><?xml version="1.0" encoding="utf-8"?>
<ds:datastoreItem xmlns:ds="http://schemas.openxmlformats.org/officeDocument/2006/customXml" ds:itemID="{4C870874-4101-4083-8869-B7DFFD15ED45}">
  <ds:schemaRefs>
    <ds:schemaRef ds:uri="http://schemas.microsoft.com/sharepoint/events"/>
  </ds:schemaRefs>
</ds:datastoreItem>
</file>

<file path=customXml/itemProps3.xml><?xml version="1.0" encoding="utf-8"?>
<ds:datastoreItem xmlns:ds="http://schemas.openxmlformats.org/officeDocument/2006/customXml" ds:itemID="{3EEA819B-F561-46B5-BFBC-5A6D8467DD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02b49ca-617a-4412-a136-22a821ef8eb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CE0C0EAB-78E5-4DEE-A2CC-E0005E0926C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8737</TotalTime>
  <Words>2523</Words>
  <Application>Microsoft Macintosh PowerPoint</Application>
  <PresentationFormat>Custom</PresentationFormat>
  <Paragraphs>349</Paragraphs>
  <Slides>27</Slides>
  <Notes>26</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Century Gothic</vt:lpstr>
      <vt:lpstr>Century Gothic Bold</vt:lpstr>
      <vt:lpstr>Century Gothic Bold Italic</vt:lpstr>
      <vt:lpstr>Office Theme</vt:lpstr>
      <vt:lpstr>A USERS Guide to COVID imaging</vt:lpstr>
      <vt:lpstr>Learning goals</vt:lpstr>
      <vt:lpstr>PowerPoint Presentation</vt:lpstr>
      <vt:lpstr>CT Scans better sensitivity than PCR?</vt:lpstr>
      <vt:lpstr>Sensitivity vs positive predictive value</vt:lpstr>
      <vt:lpstr>Likelihood ratios patient-level metric</vt:lpstr>
      <vt:lpstr>'SPIN’ and ‘SNOUT’ are dead</vt:lpstr>
      <vt:lpstr>The Rule of 100: coin flips don’t help</vt:lpstr>
      <vt:lpstr>Hypothesis-driven testing Not Screening</vt:lpstr>
      <vt:lpstr>Hypothesis-driven testing Not Screening</vt:lpstr>
      <vt:lpstr>Summary: Give rads’ the history</vt:lpstr>
      <vt:lpstr>PowerPoint Presentation</vt:lpstr>
      <vt:lpstr>CXR lung fields, Dyspnea schema</vt:lpstr>
      <vt:lpstr>CXR Findings</vt:lpstr>
      <vt:lpstr>CXR practice #1</vt:lpstr>
      <vt:lpstr>CXR practice #1</vt:lpstr>
      <vt:lpstr>CXR practice #2</vt:lpstr>
      <vt:lpstr>CXR practice #2</vt:lpstr>
      <vt:lpstr>PowerPoint Presentation</vt:lpstr>
      <vt:lpstr>CT Schema</vt:lpstr>
      <vt:lpstr>CT Findings</vt:lpstr>
      <vt:lpstr>CT practice #1</vt:lpstr>
      <vt:lpstr>CT practice #1</vt:lpstr>
      <vt:lpstr>CT practice #2</vt:lpstr>
      <vt:lpstr>CT practice #2</vt:lpstr>
      <vt:lpstr>Summary points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Lucas Svaren</dc:creator>
  <cp:lastModifiedBy>BRIAN LOCKE</cp:lastModifiedBy>
  <cp:revision>355</cp:revision>
  <cp:lastPrinted>2016-08-31T21:58:28Z</cp:lastPrinted>
  <dcterms:created xsi:type="dcterms:W3CDTF">2016-08-02T16:41:37Z</dcterms:created>
  <dcterms:modified xsi:type="dcterms:W3CDTF">2020-05-06T18:31:09Z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ItemGuid">
    <vt:lpwstr>8551c8e8-7156-4bdb-9a8d-e1a67c0c2fd5</vt:lpwstr>
  </property>
  <property fmtid="{D5CDD505-2E9C-101B-9397-08002B2CF9AE}" pid="3" name="ContentTypeId">
    <vt:lpwstr>0x0101000B7F15D18245C1458954909DB36AE657</vt:lpwstr>
  </property>
</Properties>
</file>

<file path=docProps/thumbnail.jpeg>
</file>